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8" r:id="rId2"/>
  </p:sldIdLst>
  <p:sldSz cx="12192000" cy="12599988"/>
  <p:notesSz cx="6799263" cy="9929813"/>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968">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1719C"/>
    <a:srgbClr val="1A2D3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4559" autoAdjust="0"/>
    <p:restoredTop sz="94624" autoAdjust="0"/>
  </p:normalViewPr>
  <p:slideViewPr>
    <p:cSldViewPr snapToGrid="0">
      <p:cViewPr varScale="1">
        <p:scale>
          <a:sx n="37" d="100"/>
          <a:sy n="37" d="100"/>
        </p:scale>
        <p:origin x="2144" y="36"/>
      </p:cViewPr>
      <p:guideLst>
        <p:guide orient="horz" pos="3968"/>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062083"/>
            <a:ext cx="10363200" cy="4386662"/>
          </a:xfrm>
        </p:spPr>
        <p:txBody>
          <a:bodyPr anchor="b"/>
          <a:lstStyle>
            <a:lvl1pPr algn="ctr">
              <a:defRPr sz="8000"/>
            </a:lvl1pPr>
          </a:lstStyle>
          <a:p>
            <a:r>
              <a:rPr lang="pl-PL"/>
              <a:t>Kliknij, aby edytować styl</a:t>
            </a:r>
            <a:endParaRPr lang="en-US" dirty="0"/>
          </a:p>
        </p:txBody>
      </p:sp>
      <p:sp>
        <p:nvSpPr>
          <p:cNvPr id="3" name="Subtitle 2"/>
          <p:cNvSpPr>
            <a:spLocks noGrp="1"/>
          </p:cNvSpPr>
          <p:nvPr>
            <p:ph type="subTitle" idx="1"/>
          </p:nvPr>
        </p:nvSpPr>
        <p:spPr>
          <a:xfrm>
            <a:off x="1524000" y="6617911"/>
            <a:ext cx="9144000" cy="3042080"/>
          </a:xfrm>
        </p:spPr>
        <p:txBody>
          <a:bodyPr/>
          <a:lstStyle>
            <a:lvl1pPr marL="0" indent="0" algn="ctr">
              <a:buNone/>
              <a:defRPr sz="3200"/>
            </a:lvl1pPr>
            <a:lvl2pPr marL="609585" indent="0" algn="ctr">
              <a:buNone/>
              <a:defRPr sz="2667"/>
            </a:lvl2pPr>
            <a:lvl3pPr marL="1219170" indent="0" algn="ctr">
              <a:buNone/>
              <a:defRPr sz="2400"/>
            </a:lvl3pPr>
            <a:lvl4pPr marL="1828754" indent="0" algn="ctr">
              <a:buNone/>
              <a:defRPr sz="2133"/>
            </a:lvl4pPr>
            <a:lvl5pPr marL="2438339" indent="0" algn="ctr">
              <a:buNone/>
              <a:defRPr sz="2133"/>
            </a:lvl5pPr>
            <a:lvl6pPr marL="3047924" indent="0" algn="ctr">
              <a:buNone/>
              <a:defRPr sz="2133"/>
            </a:lvl6pPr>
            <a:lvl7pPr marL="3657509" indent="0" algn="ctr">
              <a:buNone/>
              <a:defRPr sz="2133"/>
            </a:lvl7pPr>
            <a:lvl8pPr marL="4267093" indent="0" algn="ctr">
              <a:buNone/>
              <a:defRPr sz="2133"/>
            </a:lvl8pPr>
            <a:lvl9pPr marL="4876678" indent="0" algn="ctr">
              <a:buNone/>
              <a:defRPr sz="2133"/>
            </a:lvl9pPr>
          </a:lstStyle>
          <a:p>
            <a:r>
              <a:rPr lang="pl-PL"/>
              <a:t>Kliknij, aby edytować styl wzorca podtytułu</a:t>
            </a:r>
            <a:endParaRPr lang="en-US" dirty="0"/>
          </a:p>
        </p:txBody>
      </p:sp>
      <p:sp>
        <p:nvSpPr>
          <p:cNvPr id="4" name="Date Placeholder 3"/>
          <p:cNvSpPr>
            <a:spLocks noGrp="1"/>
          </p:cNvSpPr>
          <p:nvPr>
            <p:ph type="dt" sz="half" idx="10"/>
          </p:nvPr>
        </p:nvSpPr>
        <p:spPr/>
        <p:txBody>
          <a:bodyPr/>
          <a:lstStyle/>
          <a:p>
            <a:fld id="{94F5BB62-75B3-44C1-BF1E-7B80082F81B2}" type="datetimeFigureOut">
              <a:rPr lang="pl-PL" smtClean="0"/>
              <a:pPr/>
              <a:t>12.03.2020</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FA0B9868-CEDD-4C1C-9A6F-BE419F6D7178}" type="slidenum">
              <a:rPr lang="pl-PL" smtClean="0"/>
              <a:pPr/>
              <a:t>‹#›</a:t>
            </a:fld>
            <a:endParaRPr lang="pl-PL"/>
          </a:p>
        </p:txBody>
      </p:sp>
    </p:spTree>
    <p:extLst>
      <p:ext uri="{BB962C8B-B14F-4D97-AF65-F5344CB8AC3E}">
        <p14:creationId xmlns:p14="http://schemas.microsoft.com/office/powerpoint/2010/main" val="10773383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Vertical Text Placeholder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94F5BB62-75B3-44C1-BF1E-7B80082F81B2}" type="datetimeFigureOut">
              <a:rPr lang="pl-PL" smtClean="0"/>
              <a:pPr/>
              <a:t>12.03.2020</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FA0B9868-CEDD-4C1C-9A6F-BE419F6D7178}" type="slidenum">
              <a:rPr lang="pl-PL" smtClean="0"/>
              <a:pPr/>
              <a:t>‹#›</a:t>
            </a:fld>
            <a:endParaRPr lang="pl-PL"/>
          </a:p>
        </p:txBody>
      </p:sp>
    </p:spTree>
    <p:extLst>
      <p:ext uri="{BB962C8B-B14F-4D97-AF65-F5344CB8AC3E}">
        <p14:creationId xmlns:p14="http://schemas.microsoft.com/office/powerpoint/2010/main" val="23633094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670833"/>
            <a:ext cx="2628900" cy="10677907"/>
          </a:xfrm>
        </p:spPr>
        <p:txBody>
          <a:bodyPr vert="eaVert"/>
          <a:lstStyle/>
          <a:p>
            <a:r>
              <a:rPr lang="pl-PL"/>
              <a:t>Kliknij, aby edytować styl</a:t>
            </a:r>
            <a:endParaRPr lang="en-US" dirty="0"/>
          </a:p>
        </p:txBody>
      </p:sp>
      <p:sp>
        <p:nvSpPr>
          <p:cNvPr id="3" name="Vertical Text Placeholder 2"/>
          <p:cNvSpPr>
            <a:spLocks noGrp="1"/>
          </p:cNvSpPr>
          <p:nvPr>
            <p:ph type="body" orient="vert" idx="1"/>
          </p:nvPr>
        </p:nvSpPr>
        <p:spPr>
          <a:xfrm>
            <a:off x="838201" y="670833"/>
            <a:ext cx="7734300" cy="10677907"/>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94F5BB62-75B3-44C1-BF1E-7B80082F81B2}" type="datetimeFigureOut">
              <a:rPr lang="pl-PL" smtClean="0"/>
              <a:pPr/>
              <a:t>12.03.2020</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FA0B9868-CEDD-4C1C-9A6F-BE419F6D7178}" type="slidenum">
              <a:rPr lang="pl-PL" smtClean="0"/>
              <a:pPr/>
              <a:t>‹#›</a:t>
            </a:fld>
            <a:endParaRPr lang="pl-PL"/>
          </a:p>
        </p:txBody>
      </p:sp>
    </p:spTree>
    <p:extLst>
      <p:ext uri="{BB962C8B-B14F-4D97-AF65-F5344CB8AC3E}">
        <p14:creationId xmlns:p14="http://schemas.microsoft.com/office/powerpoint/2010/main" val="39222167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94F5BB62-75B3-44C1-BF1E-7B80082F81B2}" type="datetimeFigureOut">
              <a:rPr lang="pl-PL" smtClean="0"/>
              <a:pPr/>
              <a:t>12.03.2020</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FA0B9868-CEDD-4C1C-9A6F-BE419F6D7178}" type="slidenum">
              <a:rPr lang="pl-PL" smtClean="0"/>
              <a:pPr/>
              <a:t>‹#›</a:t>
            </a:fld>
            <a:endParaRPr lang="pl-PL"/>
          </a:p>
        </p:txBody>
      </p:sp>
    </p:spTree>
    <p:extLst>
      <p:ext uri="{BB962C8B-B14F-4D97-AF65-F5344CB8AC3E}">
        <p14:creationId xmlns:p14="http://schemas.microsoft.com/office/powerpoint/2010/main" val="40367879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itle 1"/>
          <p:cNvSpPr>
            <a:spLocks noGrp="1"/>
          </p:cNvSpPr>
          <p:nvPr>
            <p:ph type="title"/>
          </p:nvPr>
        </p:nvSpPr>
        <p:spPr>
          <a:xfrm>
            <a:off x="831851" y="3141251"/>
            <a:ext cx="10515600" cy="5241244"/>
          </a:xfrm>
        </p:spPr>
        <p:txBody>
          <a:bodyPr anchor="b"/>
          <a:lstStyle>
            <a:lvl1pPr>
              <a:defRPr sz="8000"/>
            </a:lvl1pPr>
          </a:lstStyle>
          <a:p>
            <a:r>
              <a:rPr lang="pl-PL"/>
              <a:t>Kliknij, aby edytować styl</a:t>
            </a:r>
            <a:endParaRPr lang="en-US" dirty="0"/>
          </a:p>
        </p:txBody>
      </p:sp>
      <p:sp>
        <p:nvSpPr>
          <p:cNvPr id="3" name="Text Placeholder 2"/>
          <p:cNvSpPr>
            <a:spLocks noGrp="1"/>
          </p:cNvSpPr>
          <p:nvPr>
            <p:ph type="body" idx="1"/>
          </p:nvPr>
        </p:nvSpPr>
        <p:spPr>
          <a:xfrm>
            <a:off x="831851" y="8432079"/>
            <a:ext cx="10515600" cy="2756246"/>
          </a:xfrm>
        </p:spPr>
        <p:txBody>
          <a:bodyPr/>
          <a:lstStyle>
            <a:lvl1pPr marL="0" indent="0">
              <a:buNone/>
              <a:defRPr sz="3200">
                <a:solidFill>
                  <a:schemeClr val="tx1"/>
                </a:solidFill>
              </a:defRPr>
            </a:lvl1pPr>
            <a:lvl2pPr marL="609585" indent="0">
              <a:buNone/>
              <a:defRPr sz="2667">
                <a:solidFill>
                  <a:schemeClr val="tx1">
                    <a:tint val="75000"/>
                  </a:schemeClr>
                </a:solidFill>
              </a:defRPr>
            </a:lvl2pPr>
            <a:lvl3pPr marL="1219170" indent="0">
              <a:buNone/>
              <a:defRPr sz="2400">
                <a:solidFill>
                  <a:schemeClr val="tx1">
                    <a:tint val="75000"/>
                  </a:schemeClr>
                </a:solidFill>
              </a:defRPr>
            </a:lvl3pPr>
            <a:lvl4pPr marL="1828754" indent="0">
              <a:buNone/>
              <a:defRPr sz="2133">
                <a:solidFill>
                  <a:schemeClr val="tx1">
                    <a:tint val="75000"/>
                  </a:schemeClr>
                </a:solidFill>
              </a:defRPr>
            </a:lvl4pPr>
            <a:lvl5pPr marL="2438339" indent="0">
              <a:buNone/>
              <a:defRPr sz="2133">
                <a:solidFill>
                  <a:schemeClr val="tx1">
                    <a:tint val="75000"/>
                  </a:schemeClr>
                </a:solidFill>
              </a:defRPr>
            </a:lvl5pPr>
            <a:lvl6pPr marL="3047924" indent="0">
              <a:buNone/>
              <a:defRPr sz="2133">
                <a:solidFill>
                  <a:schemeClr val="tx1">
                    <a:tint val="75000"/>
                  </a:schemeClr>
                </a:solidFill>
              </a:defRPr>
            </a:lvl6pPr>
            <a:lvl7pPr marL="3657509" indent="0">
              <a:buNone/>
              <a:defRPr sz="2133">
                <a:solidFill>
                  <a:schemeClr val="tx1">
                    <a:tint val="75000"/>
                  </a:schemeClr>
                </a:solidFill>
              </a:defRPr>
            </a:lvl7pPr>
            <a:lvl8pPr marL="4267093" indent="0">
              <a:buNone/>
              <a:defRPr sz="2133">
                <a:solidFill>
                  <a:schemeClr val="tx1">
                    <a:tint val="75000"/>
                  </a:schemeClr>
                </a:solidFill>
              </a:defRPr>
            </a:lvl8pPr>
            <a:lvl9pPr marL="4876678" indent="0">
              <a:buNone/>
              <a:defRPr sz="2133">
                <a:solidFill>
                  <a:schemeClr val="tx1">
                    <a:tint val="75000"/>
                  </a:schemeClr>
                </a:solidFill>
              </a:defRPr>
            </a:lvl9pPr>
          </a:lstStyle>
          <a:p>
            <a:pPr lvl="0"/>
            <a:r>
              <a:rPr lang="pl-PL"/>
              <a:t>Kliknij, aby edytować style wzorca tekstu</a:t>
            </a:r>
          </a:p>
        </p:txBody>
      </p:sp>
      <p:sp>
        <p:nvSpPr>
          <p:cNvPr id="4" name="Date Placeholder 3"/>
          <p:cNvSpPr>
            <a:spLocks noGrp="1"/>
          </p:cNvSpPr>
          <p:nvPr>
            <p:ph type="dt" sz="half" idx="10"/>
          </p:nvPr>
        </p:nvSpPr>
        <p:spPr/>
        <p:txBody>
          <a:bodyPr/>
          <a:lstStyle/>
          <a:p>
            <a:fld id="{94F5BB62-75B3-44C1-BF1E-7B80082F81B2}" type="datetimeFigureOut">
              <a:rPr lang="pl-PL" smtClean="0"/>
              <a:pPr/>
              <a:t>12.03.2020</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FA0B9868-CEDD-4C1C-9A6F-BE419F6D7178}" type="slidenum">
              <a:rPr lang="pl-PL" smtClean="0"/>
              <a:pPr/>
              <a:t>‹#›</a:t>
            </a:fld>
            <a:endParaRPr lang="pl-PL"/>
          </a:p>
        </p:txBody>
      </p:sp>
    </p:spTree>
    <p:extLst>
      <p:ext uri="{BB962C8B-B14F-4D97-AF65-F5344CB8AC3E}">
        <p14:creationId xmlns:p14="http://schemas.microsoft.com/office/powerpoint/2010/main" val="26496420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sz="half" idx="1"/>
          </p:nvPr>
        </p:nvSpPr>
        <p:spPr>
          <a:xfrm>
            <a:off x="838200" y="3354163"/>
            <a:ext cx="5181600" cy="7994577"/>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6172200" y="3354163"/>
            <a:ext cx="5181600" cy="7994577"/>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94F5BB62-75B3-44C1-BF1E-7B80082F81B2}" type="datetimeFigureOut">
              <a:rPr lang="pl-PL" smtClean="0"/>
              <a:pPr/>
              <a:t>12.03.2020</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FA0B9868-CEDD-4C1C-9A6F-BE419F6D7178}" type="slidenum">
              <a:rPr lang="pl-PL" smtClean="0"/>
              <a:pPr/>
              <a:t>‹#›</a:t>
            </a:fld>
            <a:endParaRPr lang="pl-PL"/>
          </a:p>
        </p:txBody>
      </p:sp>
    </p:spTree>
    <p:extLst>
      <p:ext uri="{BB962C8B-B14F-4D97-AF65-F5344CB8AC3E}">
        <p14:creationId xmlns:p14="http://schemas.microsoft.com/office/powerpoint/2010/main" val="18829887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itle 1"/>
          <p:cNvSpPr>
            <a:spLocks noGrp="1"/>
          </p:cNvSpPr>
          <p:nvPr>
            <p:ph type="title"/>
          </p:nvPr>
        </p:nvSpPr>
        <p:spPr>
          <a:xfrm>
            <a:off x="839788" y="670836"/>
            <a:ext cx="10515600" cy="2435415"/>
          </a:xfrm>
        </p:spPr>
        <p:txBody>
          <a:bodyPr/>
          <a:lstStyle/>
          <a:p>
            <a:r>
              <a:rPr lang="pl-PL"/>
              <a:t>Kliknij, aby edytować styl</a:t>
            </a:r>
            <a:endParaRPr lang="en-US" dirty="0"/>
          </a:p>
        </p:txBody>
      </p:sp>
      <p:sp>
        <p:nvSpPr>
          <p:cNvPr id="3" name="Text Placeholder 2"/>
          <p:cNvSpPr>
            <a:spLocks noGrp="1"/>
          </p:cNvSpPr>
          <p:nvPr>
            <p:ph type="body" idx="1"/>
          </p:nvPr>
        </p:nvSpPr>
        <p:spPr>
          <a:xfrm>
            <a:off x="839789" y="3088748"/>
            <a:ext cx="5157787" cy="1513748"/>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pl-PL"/>
              <a:t>Kliknij, aby edytować style wzorca tekstu</a:t>
            </a:r>
          </a:p>
        </p:txBody>
      </p:sp>
      <p:sp>
        <p:nvSpPr>
          <p:cNvPr id="4" name="Content Placeholder 3"/>
          <p:cNvSpPr>
            <a:spLocks noGrp="1"/>
          </p:cNvSpPr>
          <p:nvPr>
            <p:ph sz="half" idx="2"/>
          </p:nvPr>
        </p:nvSpPr>
        <p:spPr>
          <a:xfrm>
            <a:off x="839789" y="4602496"/>
            <a:ext cx="5157787" cy="676957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6172201" y="3088748"/>
            <a:ext cx="5183188" cy="1513748"/>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pl-PL"/>
              <a:t>Kliknij, aby edytować style wzorca tekstu</a:t>
            </a:r>
          </a:p>
        </p:txBody>
      </p:sp>
      <p:sp>
        <p:nvSpPr>
          <p:cNvPr id="6" name="Content Placeholder 5"/>
          <p:cNvSpPr>
            <a:spLocks noGrp="1"/>
          </p:cNvSpPr>
          <p:nvPr>
            <p:ph sz="quarter" idx="4"/>
          </p:nvPr>
        </p:nvSpPr>
        <p:spPr>
          <a:xfrm>
            <a:off x="6172201" y="4602496"/>
            <a:ext cx="5183188" cy="676957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94F5BB62-75B3-44C1-BF1E-7B80082F81B2}" type="datetimeFigureOut">
              <a:rPr lang="pl-PL" smtClean="0"/>
              <a:pPr/>
              <a:t>12.03.2020</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FA0B9868-CEDD-4C1C-9A6F-BE419F6D7178}" type="slidenum">
              <a:rPr lang="pl-PL" smtClean="0"/>
              <a:pPr/>
              <a:t>‹#›</a:t>
            </a:fld>
            <a:endParaRPr lang="pl-PL"/>
          </a:p>
        </p:txBody>
      </p:sp>
    </p:spTree>
    <p:extLst>
      <p:ext uri="{BB962C8B-B14F-4D97-AF65-F5344CB8AC3E}">
        <p14:creationId xmlns:p14="http://schemas.microsoft.com/office/powerpoint/2010/main" val="33200197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Date Placeholder 2"/>
          <p:cNvSpPr>
            <a:spLocks noGrp="1"/>
          </p:cNvSpPr>
          <p:nvPr>
            <p:ph type="dt" sz="half" idx="10"/>
          </p:nvPr>
        </p:nvSpPr>
        <p:spPr/>
        <p:txBody>
          <a:bodyPr/>
          <a:lstStyle/>
          <a:p>
            <a:fld id="{94F5BB62-75B3-44C1-BF1E-7B80082F81B2}" type="datetimeFigureOut">
              <a:rPr lang="pl-PL" smtClean="0"/>
              <a:pPr/>
              <a:t>12.03.2020</a:t>
            </a:fld>
            <a:endParaRPr lang="pl-PL"/>
          </a:p>
        </p:txBody>
      </p:sp>
      <p:sp>
        <p:nvSpPr>
          <p:cNvPr id="4" name="Footer Placeholder 3"/>
          <p:cNvSpPr>
            <a:spLocks noGrp="1"/>
          </p:cNvSpPr>
          <p:nvPr>
            <p:ph type="ftr" sz="quarter" idx="11"/>
          </p:nvPr>
        </p:nvSpPr>
        <p:spPr/>
        <p:txBody>
          <a:bodyPr/>
          <a:lstStyle/>
          <a:p>
            <a:endParaRPr lang="pl-PL"/>
          </a:p>
        </p:txBody>
      </p:sp>
      <p:sp>
        <p:nvSpPr>
          <p:cNvPr id="5" name="Slide Number Placeholder 4"/>
          <p:cNvSpPr>
            <a:spLocks noGrp="1"/>
          </p:cNvSpPr>
          <p:nvPr>
            <p:ph type="sldNum" sz="quarter" idx="12"/>
          </p:nvPr>
        </p:nvSpPr>
        <p:spPr/>
        <p:txBody>
          <a:bodyPr/>
          <a:lstStyle/>
          <a:p>
            <a:fld id="{FA0B9868-CEDD-4C1C-9A6F-BE419F6D7178}" type="slidenum">
              <a:rPr lang="pl-PL" smtClean="0"/>
              <a:pPr/>
              <a:t>‹#›</a:t>
            </a:fld>
            <a:endParaRPr lang="pl-PL"/>
          </a:p>
        </p:txBody>
      </p:sp>
    </p:spTree>
    <p:extLst>
      <p:ext uri="{BB962C8B-B14F-4D97-AF65-F5344CB8AC3E}">
        <p14:creationId xmlns:p14="http://schemas.microsoft.com/office/powerpoint/2010/main" val="15543157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4F5BB62-75B3-44C1-BF1E-7B80082F81B2}" type="datetimeFigureOut">
              <a:rPr lang="pl-PL" smtClean="0"/>
              <a:pPr/>
              <a:t>12.03.2020</a:t>
            </a:fld>
            <a:endParaRPr lang="pl-PL"/>
          </a:p>
        </p:txBody>
      </p:sp>
      <p:sp>
        <p:nvSpPr>
          <p:cNvPr id="3" name="Footer Placeholder 2"/>
          <p:cNvSpPr>
            <a:spLocks noGrp="1"/>
          </p:cNvSpPr>
          <p:nvPr>
            <p:ph type="ftr" sz="quarter" idx="11"/>
          </p:nvPr>
        </p:nvSpPr>
        <p:spPr/>
        <p:txBody>
          <a:bodyPr/>
          <a:lstStyle/>
          <a:p>
            <a:endParaRPr lang="pl-PL"/>
          </a:p>
        </p:txBody>
      </p:sp>
      <p:sp>
        <p:nvSpPr>
          <p:cNvPr id="4" name="Slide Number Placeholder 3"/>
          <p:cNvSpPr>
            <a:spLocks noGrp="1"/>
          </p:cNvSpPr>
          <p:nvPr>
            <p:ph type="sldNum" sz="quarter" idx="12"/>
          </p:nvPr>
        </p:nvSpPr>
        <p:spPr/>
        <p:txBody>
          <a:bodyPr/>
          <a:lstStyle/>
          <a:p>
            <a:fld id="{FA0B9868-CEDD-4C1C-9A6F-BE419F6D7178}" type="slidenum">
              <a:rPr lang="pl-PL" smtClean="0"/>
              <a:pPr/>
              <a:t>‹#›</a:t>
            </a:fld>
            <a:endParaRPr lang="pl-PL"/>
          </a:p>
        </p:txBody>
      </p:sp>
    </p:spTree>
    <p:extLst>
      <p:ext uri="{BB962C8B-B14F-4D97-AF65-F5344CB8AC3E}">
        <p14:creationId xmlns:p14="http://schemas.microsoft.com/office/powerpoint/2010/main" val="7050326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itle 1"/>
          <p:cNvSpPr>
            <a:spLocks noGrp="1"/>
          </p:cNvSpPr>
          <p:nvPr>
            <p:ph type="title"/>
          </p:nvPr>
        </p:nvSpPr>
        <p:spPr>
          <a:xfrm>
            <a:off x="839788" y="839999"/>
            <a:ext cx="3932237" cy="2939997"/>
          </a:xfrm>
        </p:spPr>
        <p:txBody>
          <a:bodyPr anchor="b"/>
          <a:lstStyle>
            <a:lvl1pPr>
              <a:defRPr sz="4267"/>
            </a:lvl1pPr>
          </a:lstStyle>
          <a:p>
            <a:r>
              <a:rPr lang="pl-PL"/>
              <a:t>Kliknij, aby edytować styl</a:t>
            </a:r>
            <a:endParaRPr lang="en-US" dirty="0"/>
          </a:p>
        </p:txBody>
      </p:sp>
      <p:sp>
        <p:nvSpPr>
          <p:cNvPr id="3" name="Content Placeholder 2"/>
          <p:cNvSpPr>
            <a:spLocks noGrp="1"/>
          </p:cNvSpPr>
          <p:nvPr>
            <p:ph idx="1"/>
          </p:nvPr>
        </p:nvSpPr>
        <p:spPr>
          <a:xfrm>
            <a:off x="5183188" y="1814168"/>
            <a:ext cx="6172200" cy="8954158"/>
          </a:xfrm>
        </p:spPr>
        <p:txBody>
          <a:bodyPr/>
          <a:lstStyle>
            <a:lvl1pPr>
              <a:defRPr sz="4267"/>
            </a:lvl1pPr>
            <a:lvl2pPr>
              <a:defRPr sz="3733"/>
            </a:lvl2pPr>
            <a:lvl3pPr>
              <a:defRPr sz="3200"/>
            </a:lvl3pPr>
            <a:lvl4pPr>
              <a:defRPr sz="2667"/>
            </a:lvl4pPr>
            <a:lvl5pPr>
              <a:defRPr sz="2667"/>
            </a:lvl5pPr>
            <a:lvl6pPr>
              <a:defRPr sz="2667"/>
            </a:lvl6pPr>
            <a:lvl7pPr>
              <a:defRPr sz="2667"/>
            </a:lvl7pPr>
            <a:lvl8pPr>
              <a:defRPr sz="2667"/>
            </a:lvl8pPr>
            <a:lvl9pPr>
              <a:defRPr sz="2667"/>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839788" y="3779996"/>
            <a:ext cx="3932237" cy="7002911"/>
          </a:xfrm>
        </p:spPr>
        <p:txBody>
          <a:bodyPr/>
          <a:lstStyle>
            <a:lvl1pPr marL="0" indent="0">
              <a:buNone/>
              <a:defRPr sz="2133"/>
            </a:lvl1pPr>
            <a:lvl2pPr marL="609585" indent="0">
              <a:buNone/>
              <a:defRPr sz="1867"/>
            </a:lvl2pPr>
            <a:lvl3pPr marL="1219170" indent="0">
              <a:buNone/>
              <a:defRPr sz="1600"/>
            </a:lvl3pPr>
            <a:lvl4pPr marL="1828754" indent="0">
              <a:buNone/>
              <a:defRPr sz="1333"/>
            </a:lvl4pPr>
            <a:lvl5pPr marL="2438339" indent="0">
              <a:buNone/>
              <a:defRPr sz="1333"/>
            </a:lvl5pPr>
            <a:lvl6pPr marL="3047924" indent="0">
              <a:buNone/>
              <a:defRPr sz="1333"/>
            </a:lvl6pPr>
            <a:lvl7pPr marL="3657509" indent="0">
              <a:buNone/>
              <a:defRPr sz="1333"/>
            </a:lvl7pPr>
            <a:lvl8pPr marL="4267093" indent="0">
              <a:buNone/>
              <a:defRPr sz="1333"/>
            </a:lvl8pPr>
            <a:lvl9pPr marL="4876678" indent="0">
              <a:buNone/>
              <a:defRPr sz="1333"/>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94F5BB62-75B3-44C1-BF1E-7B80082F81B2}" type="datetimeFigureOut">
              <a:rPr lang="pl-PL" smtClean="0"/>
              <a:pPr/>
              <a:t>12.03.2020</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FA0B9868-CEDD-4C1C-9A6F-BE419F6D7178}" type="slidenum">
              <a:rPr lang="pl-PL" smtClean="0"/>
              <a:pPr/>
              <a:t>‹#›</a:t>
            </a:fld>
            <a:endParaRPr lang="pl-PL"/>
          </a:p>
        </p:txBody>
      </p:sp>
    </p:spTree>
    <p:extLst>
      <p:ext uri="{BB962C8B-B14F-4D97-AF65-F5344CB8AC3E}">
        <p14:creationId xmlns:p14="http://schemas.microsoft.com/office/powerpoint/2010/main" val="8080114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itle 1"/>
          <p:cNvSpPr>
            <a:spLocks noGrp="1"/>
          </p:cNvSpPr>
          <p:nvPr>
            <p:ph type="title"/>
          </p:nvPr>
        </p:nvSpPr>
        <p:spPr>
          <a:xfrm>
            <a:off x="839788" y="839999"/>
            <a:ext cx="3932237" cy="2939997"/>
          </a:xfrm>
        </p:spPr>
        <p:txBody>
          <a:bodyPr anchor="b"/>
          <a:lstStyle>
            <a:lvl1pPr>
              <a:defRPr sz="4267"/>
            </a:lvl1pPr>
          </a:lstStyle>
          <a:p>
            <a:r>
              <a:rPr lang="pl-PL"/>
              <a:t>Kliknij, aby edytować styl</a:t>
            </a:r>
            <a:endParaRPr lang="en-US" dirty="0"/>
          </a:p>
        </p:txBody>
      </p:sp>
      <p:sp>
        <p:nvSpPr>
          <p:cNvPr id="3" name="Picture Placeholder 2"/>
          <p:cNvSpPr>
            <a:spLocks noGrp="1" noChangeAspect="1"/>
          </p:cNvSpPr>
          <p:nvPr>
            <p:ph type="pic" idx="1"/>
          </p:nvPr>
        </p:nvSpPr>
        <p:spPr>
          <a:xfrm>
            <a:off x="5183188" y="1814168"/>
            <a:ext cx="6172200" cy="8954158"/>
          </a:xfrm>
        </p:spPr>
        <p:txBody>
          <a:bodyPr anchor="t"/>
          <a:lstStyle>
            <a:lvl1pPr marL="0" indent="0">
              <a:buNone/>
              <a:defRPr sz="4267"/>
            </a:lvl1pPr>
            <a:lvl2pPr marL="609585" indent="0">
              <a:buNone/>
              <a:defRPr sz="3733"/>
            </a:lvl2pPr>
            <a:lvl3pPr marL="1219170" indent="0">
              <a:buNone/>
              <a:defRPr sz="3200"/>
            </a:lvl3pPr>
            <a:lvl4pPr marL="1828754" indent="0">
              <a:buNone/>
              <a:defRPr sz="2667"/>
            </a:lvl4pPr>
            <a:lvl5pPr marL="2438339" indent="0">
              <a:buNone/>
              <a:defRPr sz="2667"/>
            </a:lvl5pPr>
            <a:lvl6pPr marL="3047924" indent="0">
              <a:buNone/>
              <a:defRPr sz="2667"/>
            </a:lvl6pPr>
            <a:lvl7pPr marL="3657509" indent="0">
              <a:buNone/>
              <a:defRPr sz="2667"/>
            </a:lvl7pPr>
            <a:lvl8pPr marL="4267093" indent="0">
              <a:buNone/>
              <a:defRPr sz="2667"/>
            </a:lvl8pPr>
            <a:lvl9pPr marL="4876678" indent="0">
              <a:buNone/>
              <a:defRPr sz="2667"/>
            </a:lvl9pPr>
          </a:lstStyle>
          <a:p>
            <a:r>
              <a:rPr lang="pl-PL"/>
              <a:t>Kliknij ikonę, aby dodać obraz</a:t>
            </a:r>
            <a:endParaRPr lang="en-US" dirty="0"/>
          </a:p>
        </p:txBody>
      </p:sp>
      <p:sp>
        <p:nvSpPr>
          <p:cNvPr id="4" name="Text Placeholder 3"/>
          <p:cNvSpPr>
            <a:spLocks noGrp="1"/>
          </p:cNvSpPr>
          <p:nvPr>
            <p:ph type="body" sz="half" idx="2"/>
          </p:nvPr>
        </p:nvSpPr>
        <p:spPr>
          <a:xfrm>
            <a:off x="839788" y="3779996"/>
            <a:ext cx="3932237" cy="7002911"/>
          </a:xfrm>
        </p:spPr>
        <p:txBody>
          <a:bodyPr/>
          <a:lstStyle>
            <a:lvl1pPr marL="0" indent="0">
              <a:buNone/>
              <a:defRPr sz="2133"/>
            </a:lvl1pPr>
            <a:lvl2pPr marL="609585" indent="0">
              <a:buNone/>
              <a:defRPr sz="1867"/>
            </a:lvl2pPr>
            <a:lvl3pPr marL="1219170" indent="0">
              <a:buNone/>
              <a:defRPr sz="1600"/>
            </a:lvl3pPr>
            <a:lvl4pPr marL="1828754" indent="0">
              <a:buNone/>
              <a:defRPr sz="1333"/>
            </a:lvl4pPr>
            <a:lvl5pPr marL="2438339" indent="0">
              <a:buNone/>
              <a:defRPr sz="1333"/>
            </a:lvl5pPr>
            <a:lvl6pPr marL="3047924" indent="0">
              <a:buNone/>
              <a:defRPr sz="1333"/>
            </a:lvl6pPr>
            <a:lvl7pPr marL="3657509" indent="0">
              <a:buNone/>
              <a:defRPr sz="1333"/>
            </a:lvl7pPr>
            <a:lvl8pPr marL="4267093" indent="0">
              <a:buNone/>
              <a:defRPr sz="1333"/>
            </a:lvl8pPr>
            <a:lvl9pPr marL="4876678" indent="0">
              <a:buNone/>
              <a:defRPr sz="1333"/>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94F5BB62-75B3-44C1-BF1E-7B80082F81B2}" type="datetimeFigureOut">
              <a:rPr lang="pl-PL" smtClean="0"/>
              <a:pPr/>
              <a:t>12.03.2020</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FA0B9868-CEDD-4C1C-9A6F-BE419F6D7178}" type="slidenum">
              <a:rPr lang="pl-PL" smtClean="0"/>
              <a:pPr/>
              <a:t>‹#›</a:t>
            </a:fld>
            <a:endParaRPr lang="pl-PL"/>
          </a:p>
        </p:txBody>
      </p:sp>
    </p:spTree>
    <p:extLst>
      <p:ext uri="{BB962C8B-B14F-4D97-AF65-F5344CB8AC3E}">
        <p14:creationId xmlns:p14="http://schemas.microsoft.com/office/powerpoint/2010/main" val="25144193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670836"/>
            <a:ext cx="10515600" cy="2435415"/>
          </a:xfrm>
          <a:prstGeom prst="rect">
            <a:avLst/>
          </a:prstGeom>
        </p:spPr>
        <p:txBody>
          <a:bodyPr vert="horz" lIns="91440" tIns="45720" rIns="91440" bIns="45720" rtlCol="0" anchor="ctr">
            <a:normAutofit/>
          </a:bodyPr>
          <a:lstStyle/>
          <a:p>
            <a:r>
              <a:rPr lang="pl-PL"/>
              <a:t>Kliknij, aby edytować styl</a:t>
            </a:r>
            <a:endParaRPr lang="en-US" dirty="0"/>
          </a:p>
        </p:txBody>
      </p:sp>
      <p:sp>
        <p:nvSpPr>
          <p:cNvPr id="3" name="Text Placeholder 2"/>
          <p:cNvSpPr>
            <a:spLocks noGrp="1"/>
          </p:cNvSpPr>
          <p:nvPr>
            <p:ph type="body" idx="1"/>
          </p:nvPr>
        </p:nvSpPr>
        <p:spPr>
          <a:xfrm>
            <a:off x="838200" y="3354163"/>
            <a:ext cx="10515600" cy="7994577"/>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838200" y="11678325"/>
            <a:ext cx="2743200" cy="670833"/>
          </a:xfrm>
          <a:prstGeom prst="rect">
            <a:avLst/>
          </a:prstGeom>
        </p:spPr>
        <p:txBody>
          <a:bodyPr vert="horz" lIns="91440" tIns="45720" rIns="91440" bIns="45720" rtlCol="0" anchor="ctr"/>
          <a:lstStyle>
            <a:lvl1pPr algn="l">
              <a:defRPr sz="1600">
                <a:solidFill>
                  <a:schemeClr val="tx1">
                    <a:tint val="75000"/>
                  </a:schemeClr>
                </a:solidFill>
              </a:defRPr>
            </a:lvl1pPr>
          </a:lstStyle>
          <a:p>
            <a:fld id="{94F5BB62-75B3-44C1-BF1E-7B80082F81B2}" type="datetimeFigureOut">
              <a:rPr lang="pl-PL" smtClean="0"/>
              <a:pPr/>
              <a:t>12.03.2020</a:t>
            </a:fld>
            <a:endParaRPr lang="pl-PL"/>
          </a:p>
        </p:txBody>
      </p:sp>
      <p:sp>
        <p:nvSpPr>
          <p:cNvPr id="5" name="Footer Placeholder 4"/>
          <p:cNvSpPr>
            <a:spLocks noGrp="1"/>
          </p:cNvSpPr>
          <p:nvPr>
            <p:ph type="ftr" sz="quarter" idx="3"/>
          </p:nvPr>
        </p:nvSpPr>
        <p:spPr>
          <a:xfrm>
            <a:off x="4038600" y="11678325"/>
            <a:ext cx="4114800" cy="670833"/>
          </a:xfrm>
          <a:prstGeom prst="rect">
            <a:avLst/>
          </a:prstGeom>
        </p:spPr>
        <p:txBody>
          <a:bodyPr vert="horz" lIns="91440" tIns="45720" rIns="91440" bIns="45720" rtlCol="0" anchor="ctr"/>
          <a:lstStyle>
            <a:lvl1pPr algn="ctr">
              <a:defRPr sz="1600">
                <a:solidFill>
                  <a:schemeClr val="tx1">
                    <a:tint val="75000"/>
                  </a:schemeClr>
                </a:solidFill>
              </a:defRPr>
            </a:lvl1pPr>
          </a:lstStyle>
          <a:p>
            <a:endParaRPr lang="pl-PL"/>
          </a:p>
        </p:txBody>
      </p:sp>
      <p:sp>
        <p:nvSpPr>
          <p:cNvPr id="6" name="Slide Number Placeholder 5"/>
          <p:cNvSpPr>
            <a:spLocks noGrp="1"/>
          </p:cNvSpPr>
          <p:nvPr>
            <p:ph type="sldNum" sz="quarter" idx="4"/>
          </p:nvPr>
        </p:nvSpPr>
        <p:spPr>
          <a:xfrm>
            <a:off x="8610600" y="11678325"/>
            <a:ext cx="2743200" cy="670833"/>
          </a:xfrm>
          <a:prstGeom prst="rect">
            <a:avLst/>
          </a:prstGeom>
        </p:spPr>
        <p:txBody>
          <a:bodyPr vert="horz" lIns="91440" tIns="45720" rIns="91440" bIns="45720" rtlCol="0" anchor="ctr"/>
          <a:lstStyle>
            <a:lvl1pPr algn="r">
              <a:defRPr sz="1600">
                <a:solidFill>
                  <a:schemeClr val="tx1">
                    <a:tint val="75000"/>
                  </a:schemeClr>
                </a:solidFill>
              </a:defRPr>
            </a:lvl1pPr>
          </a:lstStyle>
          <a:p>
            <a:fld id="{FA0B9868-CEDD-4C1C-9A6F-BE419F6D7178}" type="slidenum">
              <a:rPr lang="pl-PL" smtClean="0"/>
              <a:pPr/>
              <a:t>‹#›</a:t>
            </a:fld>
            <a:endParaRPr lang="pl-PL"/>
          </a:p>
        </p:txBody>
      </p:sp>
    </p:spTree>
    <p:extLst>
      <p:ext uri="{BB962C8B-B14F-4D97-AF65-F5344CB8AC3E}">
        <p14:creationId xmlns:p14="http://schemas.microsoft.com/office/powerpoint/2010/main" val="2681512603"/>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1219170" rtl="0" eaLnBrk="1" latinLnBrk="0" hangingPunct="1">
        <a:lnSpc>
          <a:spcPct val="90000"/>
        </a:lnSpc>
        <a:spcBef>
          <a:spcPct val="0"/>
        </a:spcBef>
        <a:buNone/>
        <a:defRPr sz="5867" kern="1200">
          <a:solidFill>
            <a:schemeClr val="tx1"/>
          </a:solidFill>
          <a:latin typeface="+mj-lt"/>
          <a:ea typeface="+mj-ea"/>
          <a:cs typeface="+mj-cs"/>
        </a:defRPr>
      </a:lvl1pPr>
    </p:titleStyle>
    <p:bodyStyle>
      <a:lvl1pPr marL="304792" indent="-304792" algn="l" defTabSz="1219170" rtl="0" eaLnBrk="1" latinLnBrk="0" hangingPunct="1">
        <a:lnSpc>
          <a:spcPct val="90000"/>
        </a:lnSpc>
        <a:spcBef>
          <a:spcPts val="1333"/>
        </a:spcBef>
        <a:buFont typeface="Arial" panose="020B0604020202020204" pitchFamily="34" charset="0"/>
        <a:buChar char="•"/>
        <a:defRPr sz="3733" kern="1200">
          <a:solidFill>
            <a:schemeClr val="tx1"/>
          </a:solidFill>
          <a:latin typeface="+mn-lt"/>
          <a:ea typeface="+mn-ea"/>
          <a:cs typeface="+mn-cs"/>
        </a:defRPr>
      </a:lvl1pPr>
      <a:lvl2pPr marL="914377" indent="-304792" algn="l" defTabSz="1219170" rtl="0" eaLnBrk="1" latinLnBrk="0" hangingPunct="1">
        <a:lnSpc>
          <a:spcPct val="90000"/>
        </a:lnSpc>
        <a:spcBef>
          <a:spcPts val="667"/>
        </a:spcBef>
        <a:buFont typeface="Arial" panose="020B0604020202020204" pitchFamily="34" charset="0"/>
        <a:buChar char="•"/>
        <a:defRPr sz="3200" kern="1200">
          <a:solidFill>
            <a:schemeClr val="tx1"/>
          </a:solidFill>
          <a:latin typeface="+mn-lt"/>
          <a:ea typeface="+mn-ea"/>
          <a:cs typeface="+mn-cs"/>
        </a:defRPr>
      </a:lvl2pPr>
      <a:lvl3pPr marL="1523962" indent="-304792" algn="l" defTabSz="1219170" rtl="0" eaLnBrk="1" latinLnBrk="0" hangingPunct="1">
        <a:lnSpc>
          <a:spcPct val="90000"/>
        </a:lnSpc>
        <a:spcBef>
          <a:spcPts val="667"/>
        </a:spcBef>
        <a:buFont typeface="Arial" panose="020B0604020202020204" pitchFamily="34" charset="0"/>
        <a:buChar char="•"/>
        <a:defRPr sz="2667" kern="1200">
          <a:solidFill>
            <a:schemeClr val="tx1"/>
          </a:solidFill>
          <a:latin typeface="+mn-lt"/>
          <a:ea typeface="+mn-ea"/>
          <a:cs typeface="+mn-cs"/>
        </a:defRPr>
      </a:lvl3pPr>
      <a:lvl4pPr marL="2133547"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4pPr>
      <a:lvl5pPr marL="2743131"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5pPr>
      <a:lvl6pPr marL="3352716"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6pPr>
      <a:lvl7pPr marL="3962301"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7pPr>
      <a:lvl8pPr marL="4571886"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8pPr>
      <a:lvl9pPr marL="5181470"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9pPr>
    </p:bodyStyle>
    <p:other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www.who.int/emergencies/diseases/novel-coronavirus-2019/situation-reports/"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Grupa 58"/>
          <p:cNvGrpSpPr/>
          <p:nvPr/>
        </p:nvGrpSpPr>
        <p:grpSpPr>
          <a:xfrm>
            <a:off x="85064" y="4386968"/>
            <a:ext cx="2421448" cy="1003868"/>
            <a:chOff x="-1663169" y="-634488"/>
            <a:chExt cx="2193032" cy="1703519"/>
          </a:xfrm>
        </p:grpSpPr>
        <p:sp>
          <p:nvSpPr>
            <p:cNvPr id="63" name="Prostokąt 62"/>
            <p:cNvSpPr/>
            <p:nvPr/>
          </p:nvSpPr>
          <p:spPr>
            <a:xfrm>
              <a:off x="-1660032" y="-634488"/>
              <a:ext cx="2125092" cy="170351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pl-PL" sz="1200"/>
            </a:p>
          </p:txBody>
        </p:sp>
        <p:sp>
          <p:nvSpPr>
            <p:cNvPr id="64" name="pole tekstowe 63"/>
            <p:cNvSpPr txBox="1"/>
            <p:nvPr/>
          </p:nvSpPr>
          <p:spPr>
            <a:xfrm>
              <a:off x="-1663169" y="-527683"/>
              <a:ext cx="2193032" cy="1535348"/>
            </a:xfrm>
            <a:prstGeom prst="rect">
              <a:avLst/>
            </a:prstGeom>
            <a:noFill/>
          </p:spPr>
          <p:txBody>
            <a:bodyPr wrap="square" rtlCol="0">
              <a:spAutoFit/>
            </a:bodyPr>
            <a:lstStyle/>
            <a:p>
              <a:r>
                <a:rPr lang="pl-PL" sz="1050" b="1" dirty="0"/>
                <a:t>GRUPA 1*</a:t>
              </a:r>
            </a:p>
            <a:p>
              <a:r>
                <a:rPr lang="pl-PL" sz="1050" dirty="0"/>
                <a:t>Ograniczenie aktywności społecznej lub społeczno-zawodowej osoby przez 14 dni od narażenia + samokontrola stanu zdrowia </a:t>
              </a:r>
            </a:p>
          </p:txBody>
        </p:sp>
      </p:grpSp>
      <p:grpSp>
        <p:nvGrpSpPr>
          <p:cNvPr id="2" name="Grupa 9"/>
          <p:cNvGrpSpPr/>
          <p:nvPr/>
        </p:nvGrpSpPr>
        <p:grpSpPr>
          <a:xfrm>
            <a:off x="10158954" y="2818330"/>
            <a:ext cx="1866900" cy="1138066"/>
            <a:chOff x="1915886" y="783772"/>
            <a:chExt cx="1280160" cy="1268730"/>
          </a:xfrm>
        </p:grpSpPr>
        <p:sp>
          <p:nvSpPr>
            <p:cNvPr id="5" name="Romb 4"/>
            <p:cNvSpPr/>
            <p:nvPr/>
          </p:nvSpPr>
          <p:spPr>
            <a:xfrm>
              <a:off x="1915886" y="783772"/>
              <a:ext cx="1280160" cy="1268730"/>
            </a:xfrm>
            <a:prstGeom prst="diamond">
              <a:avLst/>
            </a:prstGeom>
            <a:noFill/>
            <a:ln>
              <a:solidFill>
                <a:srgbClr val="41719C"/>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pl-PL" sz="1200"/>
            </a:p>
          </p:txBody>
        </p:sp>
        <p:sp>
          <p:nvSpPr>
            <p:cNvPr id="9" name="pole tekstowe 8"/>
            <p:cNvSpPr txBox="1"/>
            <p:nvPr/>
          </p:nvSpPr>
          <p:spPr>
            <a:xfrm>
              <a:off x="1995545" y="1137168"/>
              <a:ext cx="1158342" cy="720538"/>
            </a:xfrm>
            <a:prstGeom prst="rect">
              <a:avLst/>
            </a:prstGeom>
            <a:noFill/>
          </p:spPr>
          <p:txBody>
            <a:bodyPr wrap="square" rtlCol="0">
              <a:spAutoFit/>
            </a:bodyPr>
            <a:lstStyle/>
            <a:p>
              <a:pPr algn="ctr"/>
              <a:r>
                <a:rPr lang="pl-PL" sz="1200" dirty="0"/>
                <a:t>Wystąpienie objawów (2, 4) w ciągu 14 dni od powrotu</a:t>
              </a:r>
            </a:p>
          </p:txBody>
        </p:sp>
      </p:grpSp>
      <p:grpSp>
        <p:nvGrpSpPr>
          <p:cNvPr id="3" name="Grupa 11"/>
          <p:cNvGrpSpPr/>
          <p:nvPr/>
        </p:nvGrpSpPr>
        <p:grpSpPr>
          <a:xfrm>
            <a:off x="85431" y="124802"/>
            <a:ext cx="4661210" cy="1171479"/>
            <a:chOff x="4511111" y="186627"/>
            <a:chExt cx="2307772" cy="1395880"/>
          </a:xfrm>
          <a:solidFill>
            <a:srgbClr val="FFC000"/>
          </a:solidFill>
        </p:grpSpPr>
        <p:sp>
          <p:nvSpPr>
            <p:cNvPr id="8" name="Prostokąt 7"/>
            <p:cNvSpPr/>
            <p:nvPr/>
          </p:nvSpPr>
          <p:spPr>
            <a:xfrm>
              <a:off x="4511111" y="186627"/>
              <a:ext cx="2307772" cy="1395880"/>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pl-PL" sz="1200"/>
            </a:p>
          </p:txBody>
        </p:sp>
        <p:sp>
          <p:nvSpPr>
            <p:cNvPr id="11" name="pole tekstowe 10"/>
            <p:cNvSpPr txBox="1"/>
            <p:nvPr/>
          </p:nvSpPr>
          <p:spPr>
            <a:xfrm>
              <a:off x="4560799" y="264390"/>
              <a:ext cx="2202873" cy="770138"/>
            </a:xfrm>
            <a:prstGeom prst="rect">
              <a:avLst/>
            </a:prstGeom>
            <a:grpFill/>
          </p:spPr>
          <p:txBody>
            <a:bodyPr wrap="square" rtlCol="0">
              <a:spAutoFit/>
            </a:bodyPr>
            <a:lstStyle/>
            <a:p>
              <a:r>
                <a:rPr lang="pl-PL" sz="1200" dirty="0"/>
                <a:t>Osoba, która w okresie ostatnich 14 dni:</a:t>
              </a:r>
            </a:p>
            <a:p>
              <a:r>
                <a:rPr lang="pl-PL" sz="1200" dirty="0"/>
                <a:t>- miała kontakt z potwierdzonym lub prawdopodobnym przypadkiem zakażenia SARS-CoV-2</a:t>
              </a:r>
            </a:p>
          </p:txBody>
        </p:sp>
      </p:grpSp>
      <p:grpSp>
        <p:nvGrpSpPr>
          <p:cNvPr id="4" name="Grupa 25"/>
          <p:cNvGrpSpPr/>
          <p:nvPr/>
        </p:nvGrpSpPr>
        <p:grpSpPr>
          <a:xfrm>
            <a:off x="8810509" y="3671813"/>
            <a:ext cx="1731954" cy="1057076"/>
            <a:chOff x="-1743500" y="-404574"/>
            <a:chExt cx="2307772" cy="2411703"/>
          </a:xfrm>
          <a:solidFill>
            <a:schemeClr val="accent1">
              <a:lumMod val="20000"/>
              <a:lumOff val="80000"/>
            </a:schemeClr>
          </a:solidFill>
        </p:grpSpPr>
        <p:sp>
          <p:nvSpPr>
            <p:cNvPr id="27" name="Prostokąt 26"/>
            <p:cNvSpPr/>
            <p:nvPr/>
          </p:nvSpPr>
          <p:spPr>
            <a:xfrm>
              <a:off x="-1743500" y="-404574"/>
              <a:ext cx="2307772" cy="2411703"/>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pl-PL" sz="1200"/>
            </a:p>
          </p:txBody>
        </p:sp>
        <p:sp>
          <p:nvSpPr>
            <p:cNvPr id="28" name="pole tekstowe 27"/>
            <p:cNvSpPr txBox="1"/>
            <p:nvPr/>
          </p:nvSpPr>
          <p:spPr>
            <a:xfrm>
              <a:off x="-1588468" y="-202437"/>
              <a:ext cx="2057399" cy="2171828"/>
            </a:xfrm>
            <a:prstGeom prst="rect">
              <a:avLst/>
            </a:prstGeom>
            <a:grpFill/>
          </p:spPr>
          <p:txBody>
            <a:bodyPr wrap="square" rtlCol="0">
              <a:spAutoFit/>
            </a:bodyPr>
            <a:lstStyle/>
            <a:p>
              <a:r>
                <a:rPr lang="pl-PL" sz="1200" dirty="0"/>
                <a:t>Hospitalizacja + powiadomienie stacji sanitarno-epidemiologicznej</a:t>
              </a:r>
            </a:p>
          </p:txBody>
        </p:sp>
      </p:grpSp>
      <p:grpSp>
        <p:nvGrpSpPr>
          <p:cNvPr id="6" name="Grupa 39"/>
          <p:cNvGrpSpPr/>
          <p:nvPr/>
        </p:nvGrpSpPr>
        <p:grpSpPr>
          <a:xfrm>
            <a:off x="2506512" y="4381588"/>
            <a:ext cx="2381250" cy="988281"/>
            <a:chOff x="-2006989" y="-631374"/>
            <a:chExt cx="2226568" cy="1893383"/>
          </a:xfrm>
        </p:grpSpPr>
        <p:sp>
          <p:nvSpPr>
            <p:cNvPr id="41" name="Prostokąt 40"/>
            <p:cNvSpPr/>
            <p:nvPr/>
          </p:nvSpPr>
          <p:spPr>
            <a:xfrm>
              <a:off x="-2006989" y="-631374"/>
              <a:ext cx="2226568" cy="189338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pl-PL" sz="1200"/>
            </a:p>
          </p:txBody>
        </p:sp>
        <p:sp>
          <p:nvSpPr>
            <p:cNvPr id="42" name="pole tekstowe 41"/>
            <p:cNvSpPr txBox="1"/>
            <p:nvPr/>
          </p:nvSpPr>
          <p:spPr>
            <a:xfrm>
              <a:off x="-1937898" y="-510887"/>
              <a:ext cx="2057400" cy="1724722"/>
            </a:xfrm>
            <a:prstGeom prst="rect">
              <a:avLst/>
            </a:prstGeom>
            <a:noFill/>
          </p:spPr>
          <p:txBody>
            <a:bodyPr wrap="square" rtlCol="0">
              <a:spAutoFit/>
            </a:bodyPr>
            <a:lstStyle/>
            <a:p>
              <a:r>
                <a:rPr lang="pl-PL" sz="1050" b="1" dirty="0"/>
                <a:t>GRUPA 2**</a:t>
              </a:r>
              <a:endParaRPr lang="pl-PL" sz="1050" dirty="0"/>
            </a:p>
            <a:p>
              <a:r>
                <a:rPr lang="pl-PL" sz="1050" dirty="0"/>
                <a:t>Samokontrola stanu zdrowia przez osobę przez 14 dni od narażenia z zachowaniem codziennych aktywności</a:t>
              </a:r>
            </a:p>
          </p:txBody>
        </p:sp>
      </p:grpSp>
      <p:grpSp>
        <p:nvGrpSpPr>
          <p:cNvPr id="7" name="Grupa 44"/>
          <p:cNvGrpSpPr/>
          <p:nvPr/>
        </p:nvGrpSpPr>
        <p:grpSpPr>
          <a:xfrm>
            <a:off x="10423555" y="6402947"/>
            <a:ext cx="1400271" cy="525310"/>
            <a:chOff x="-1733553" y="-631371"/>
            <a:chExt cx="1955336" cy="1432038"/>
          </a:xfrm>
          <a:solidFill>
            <a:schemeClr val="accent6">
              <a:lumMod val="40000"/>
              <a:lumOff val="60000"/>
            </a:schemeClr>
          </a:solidFill>
        </p:grpSpPr>
        <p:sp>
          <p:nvSpPr>
            <p:cNvPr id="46" name="Prostokąt 45"/>
            <p:cNvSpPr/>
            <p:nvPr/>
          </p:nvSpPr>
          <p:spPr>
            <a:xfrm>
              <a:off x="-1733553" y="-631371"/>
              <a:ext cx="1955336" cy="1432038"/>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pl-PL" sz="1200"/>
            </a:p>
          </p:txBody>
        </p:sp>
        <p:sp>
          <p:nvSpPr>
            <p:cNvPr id="47" name="pole tekstowe 46"/>
            <p:cNvSpPr txBox="1"/>
            <p:nvPr/>
          </p:nvSpPr>
          <p:spPr>
            <a:xfrm>
              <a:off x="-1608363" y="-492638"/>
              <a:ext cx="1656515" cy="1258536"/>
            </a:xfrm>
            <a:prstGeom prst="rect">
              <a:avLst/>
            </a:prstGeom>
            <a:grpFill/>
          </p:spPr>
          <p:txBody>
            <a:bodyPr wrap="square" rtlCol="0">
              <a:spAutoFit/>
            </a:bodyPr>
            <a:lstStyle/>
            <a:p>
              <a:r>
                <a:rPr lang="pl-PL" sz="1200" dirty="0"/>
                <a:t>Zakończenie samokontroli</a:t>
              </a:r>
            </a:p>
          </p:txBody>
        </p:sp>
      </p:grpSp>
      <p:cxnSp>
        <p:nvCxnSpPr>
          <p:cNvPr id="49" name="Łącznik prosty ze strzałką 48"/>
          <p:cNvCxnSpPr>
            <a:stCxn id="114" idx="2"/>
            <a:endCxn id="5" idx="0"/>
          </p:cNvCxnSpPr>
          <p:nvPr/>
        </p:nvCxnSpPr>
        <p:spPr>
          <a:xfrm flipH="1">
            <a:off x="11092404" y="2392777"/>
            <a:ext cx="12132" cy="42555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2" name="Łącznik prosty ze strzałką 51"/>
          <p:cNvCxnSpPr>
            <a:stCxn id="5" idx="1"/>
            <a:endCxn id="76" idx="3"/>
          </p:cNvCxnSpPr>
          <p:nvPr/>
        </p:nvCxnSpPr>
        <p:spPr>
          <a:xfrm flipH="1" flipV="1">
            <a:off x="7677722" y="3355471"/>
            <a:ext cx="2481232" cy="3189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5" name="Łącznik prosty ze strzałką 54"/>
          <p:cNvCxnSpPr>
            <a:stCxn id="5" idx="2"/>
            <a:endCxn id="46" idx="0"/>
          </p:cNvCxnSpPr>
          <p:nvPr/>
        </p:nvCxnSpPr>
        <p:spPr>
          <a:xfrm>
            <a:off x="11092404" y="3956396"/>
            <a:ext cx="31287" cy="244655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58" name="Pole tekstowe 3"/>
          <p:cNvSpPr txBox="1"/>
          <p:nvPr/>
        </p:nvSpPr>
        <p:spPr>
          <a:xfrm>
            <a:off x="11092404" y="4672734"/>
            <a:ext cx="400050" cy="228600"/>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07000"/>
              </a:lnSpc>
              <a:spcAft>
                <a:spcPts val="800"/>
              </a:spcAft>
            </a:pPr>
            <a:r>
              <a:rPr lang="pl-PL" sz="1100" i="1" dirty="0">
                <a:ea typeface="Calibri" panose="020F0502020204030204" pitchFamily="34" charset="0"/>
                <a:cs typeface="Times New Roman" panose="02020603050405020304" pitchFamily="18" charset="0"/>
              </a:rPr>
              <a:t>Nie</a:t>
            </a:r>
          </a:p>
        </p:txBody>
      </p:sp>
      <p:cxnSp>
        <p:nvCxnSpPr>
          <p:cNvPr id="65" name="Łącznik prosty ze strzałką 64"/>
          <p:cNvCxnSpPr>
            <a:stCxn id="173" idx="2"/>
            <a:endCxn id="163" idx="0"/>
          </p:cNvCxnSpPr>
          <p:nvPr/>
        </p:nvCxnSpPr>
        <p:spPr>
          <a:xfrm>
            <a:off x="2337008" y="6777800"/>
            <a:ext cx="28816" cy="102252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7" name="Łącznik prosty ze strzałką 76"/>
          <p:cNvCxnSpPr>
            <a:stCxn id="83" idx="2"/>
            <a:endCxn id="76" idx="0"/>
          </p:cNvCxnSpPr>
          <p:nvPr/>
        </p:nvCxnSpPr>
        <p:spPr>
          <a:xfrm flipH="1" flipV="1">
            <a:off x="6624111" y="2493458"/>
            <a:ext cx="1664284" cy="4328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9" name="Łącznik prosty ze strzałką 78"/>
          <p:cNvCxnSpPr>
            <a:stCxn id="76" idx="2"/>
            <a:endCxn id="27" idx="1"/>
          </p:cNvCxnSpPr>
          <p:nvPr/>
        </p:nvCxnSpPr>
        <p:spPr>
          <a:xfrm flipV="1">
            <a:off x="6624111" y="4200351"/>
            <a:ext cx="2186398" cy="1713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nvGrpSpPr>
          <p:cNvPr id="12" name="Grupa 152"/>
          <p:cNvGrpSpPr/>
          <p:nvPr/>
        </p:nvGrpSpPr>
        <p:grpSpPr>
          <a:xfrm>
            <a:off x="1260685" y="3179118"/>
            <a:ext cx="1714500" cy="781051"/>
            <a:chOff x="1915887" y="783772"/>
            <a:chExt cx="1181686" cy="1268730"/>
          </a:xfrm>
        </p:grpSpPr>
        <p:sp>
          <p:nvSpPr>
            <p:cNvPr id="154" name="Romb 153"/>
            <p:cNvSpPr/>
            <p:nvPr/>
          </p:nvSpPr>
          <p:spPr>
            <a:xfrm>
              <a:off x="1915887" y="783772"/>
              <a:ext cx="1181686" cy="1268730"/>
            </a:xfrm>
            <a:prstGeom prst="diamond">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pl-PL" sz="1200"/>
            </a:p>
          </p:txBody>
        </p:sp>
        <p:sp>
          <p:nvSpPr>
            <p:cNvPr id="155" name="pole tekstowe 154"/>
            <p:cNvSpPr txBox="1"/>
            <p:nvPr/>
          </p:nvSpPr>
          <p:spPr>
            <a:xfrm>
              <a:off x="2004968" y="1048244"/>
              <a:ext cx="977900" cy="559035"/>
            </a:xfrm>
            <a:prstGeom prst="rect">
              <a:avLst/>
            </a:prstGeom>
            <a:noFill/>
          </p:spPr>
          <p:txBody>
            <a:bodyPr wrap="square" rtlCol="0">
              <a:spAutoFit/>
            </a:bodyPr>
            <a:lstStyle/>
            <a:p>
              <a:pPr algn="ctr"/>
              <a:r>
                <a:rPr lang="pl-PL" sz="1050" dirty="0"/>
                <a:t>Zakwalifikowanie osoby przez stację</a:t>
              </a:r>
            </a:p>
          </p:txBody>
        </p:sp>
      </p:grpSp>
      <p:cxnSp>
        <p:nvCxnSpPr>
          <p:cNvPr id="112" name="Łącznik prosty ze strzałką 111"/>
          <p:cNvCxnSpPr>
            <a:stCxn id="63" idx="2"/>
            <a:endCxn id="173" idx="0"/>
          </p:cNvCxnSpPr>
          <p:nvPr/>
        </p:nvCxnSpPr>
        <p:spPr>
          <a:xfrm>
            <a:off x="1261744" y="5390836"/>
            <a:ext cx="1075264" cy="37272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8" name="Łącznik prosty ze strzałką 117"/>
          <p:cNvCxnSpPr>
            <a:endCxn id="63" idx="0"/>
          </p:cNvCxnSpPr>
          <p:nvPr/>
        </p:nvCxnSpPr>
        <p:spPr>
          <a:xfrm>
            <a:off x="1260685" y="3979220"/>
            <a:ext cx="1059" cy="40774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92" name="Łącznik prosty ze strzałką 91"/>
          <p:cNvCxnSpPr>
            <a:endCxn id="41" idx="0"/>
          </p:cNvCxnSpPr>
          <p:nvPr/>
        </p:nvCxnSpPr>
        <p:spPr>
          <a:xfrm>
            <a:off x="3696690" y="3953647"/>
            <a:ext cx="447" cy="42794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nvGrpSpPr>
          <p:cNvPr id="14" name="Grupa 65"/>
          <p:cNvGrpSpPr/>
          <p:nvPr/>
        </p:nvGrpSpPr>
        <p:grpSpPr>
          <a:xfrm>
            <a:off x="832207" y="9222595"/>
            <a:ext cx="11270749" cy="3136715"/>
            <a:chOff x="-1733552" y="-631372"/>
            <a:chExt cx="2368476" cy="3943689"/>
          </a:xfrm>
        </p:grpSpPr>
        <p:sp>
          <p:nvSpPr>
            <p:cNvPr id="70" name="Prostokąt 69"/>
            <p:cNvSpPr/>
            <p:nvPr/>
          </p:nvSpPr>
          <p:spPr>
            <a:xfrm>
              <a:off x="-1733552" y="-631372"/>
              <a:ext cx="2368476" cy="394368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pl-PL" sz="1200"/>
            </a:p>
          </p:txBody>
        </p:sp>
        <p:sp>
          <p:nvSpPr>
            <p:cNvPr id="71" name="pole tekstowe 70"/>
            <p:cNvSpPr txBox="1"/>
            <p:nvPr/>
          </p:nvSpPr>
          <p:spPr>
            <a:xfrm>
              <a:off x="-1711355" y="-576072"/>
              <a:ext cx="2333325" cy="3134355"/>
            </a:xfrm>
            <a:prstGeom prst="rect">
              <a:avLst/>
            </a:prstGeom>
            <a:noFill/>
          </p:spPr>
          <p:txBody>
            <a:bodyPr wrap="square" rtlCol="0">
              <a:spAutoFit/>
            </a:bodyPr>
            <a:lstStyle/>
            <a:p>
              <a:pPr marL="228600" indent="-228600">
                <a:buAutoNum type="arabicParenBoth"/>
              </a:pPr>
              <a:r>
                <a:rPr lang="pl-PL" sz="1200" dirty="0"/>
                <a:t>Informacje o krajach/regionach z utrzymującą się transmisją SARS-CoV-2 są dostępne pod linkiem: </a:t>
              </a:r>
              <a:r>
                <a:rPr lang="pl-PL" sz="1200" u="sng" dirty="0">
                  <a:hlinkClick r:id="rId2"/>
                </a:rPr>
                <a:t>https://www.who.int/emergencies/diseases/novel-coronavirus-2019/situation-reports/</a:t>
              </a:r>
              <a:endParaRPr lang="pl-PL" sz="1200" u="sng" dirty="0"/>
            </a:p>
            <a:p>
              <a:pPr marL="228600" indent="-228600">
                <a:buAutoNum type="arabicParenBoth"/>
              </a:pPr>
              <a:r>
                <a:rPr lang="pl-PL" sz="1200" dirty="0"/>
                <a:t>Objawy takie jak gorączka, kaszel, duszność.</a:t>
              </a:r>
            </a:p>
            <a:p>
              <a:pPr marL="228600" indent="-228600">
                <a:buAutoNum type="arabicParenBoth"/>
              </a:pPr>
              <a:r>
                <a:rPr lang="pl-PL" sz="1200" dirty="0"/>
                <a:t>Osoby pracujące mogą za zgodą pracodawcy pozostać w domu świadcząc pracę w trybie telepracy</a:t>
              </a:r>
              <a:r>
                <a:rPr lang="pl-PL" sz="1200"/>
                <a:t>. </a:t>
              </a:r>
            </a:p>
            <a:p>
              <a:pPr marL="228600" indent="-228600">
                <a:buAutoNum type="arabicParenBoth"/>
              </a:pPr>
              <a:r>
                <a:rPr lang="pl-PL" sz="1200"/>
                <a:t>Jeżeli </a:t>
              </a:r>
              <a:r>
                <a:rPr lang="pl-PL" sz="1200" dirty="0"/>
                <a:t>u osoby wystąpią  objawy takie jak np. stan podgorączkowy, kaszel, złe samopoczucie, nieżyt nosa, ból gardła bez jakichkolwiek oznak takich jak duszność lub trudności w oddychaniu, wzmożone oddychanie, zaleca się dalsze leczenie ambulatoryjne, w warunkach domowych oraz unikanie kontaktu społecznych, chyba że istnieje obawa szybkiego pogorszenia stanu klinicznego. Nie jest wymagana hospitalizacja, chyba że istnieje obawa szybkiego pogorszenia stanu klinicznego.  Wskazane jest rozważenie organizacji wizyt domowych lub skorzystanie z badania stanu zdrowia za pośrednictwem systemów teleinformatycznych. W przypadku wystawienia </a:t>
              </a:r>
              <a:r>
                <a:rPr lang="pl-PL" sz="1200" dirty="0" err="1"/>
                <a:t>eZLA</a:t>
              </a:r>
              <a:r>
                <a:rPr lang="pl-PL" sz="1200" dirty="0"/>
                <a:t> lekarz powiadamia stację sanitarno-epidemiologiczną.</a:t>
              </a:r>
            </a:p>
            <a:p>
              <a:endParaRPr lang="pl-PL" sz="1200" dirty="0"/>
            </a:p>
            <a:p>
              <a:r>
                <a:rPr lang="pl-PL" sz="1200" dirty="0"/>
                <a:t>*Do grupy 1 powinny być zakwalifikowane osoby przebywające w Polsce na stałe lub pobyt długoterminowy. W przypadku osób pracujących Państwowy Inspektor Sanitarny wydaje decyzję o konieczność poddania się kwarantannie lub izolacji. </a:t>
              </a:r>
            </a:p>
            <a:p>
              <a:r>
                <a:rPr lang="pl-PL" sz="1200" dirty="0"/>
                <a:t>**Do grupy 2 powinny być zakwalifikowane np. osoby wyłącznie przebywające tymczasowo w Polsce (np. w celach biznesowych).</a:t>
              </a:r>
            </a:p>
          </p:txBody>
        </p:sp>
      </p:grpSp>
      <p:grpSp>
        <p:nvGrpSpPr>
          <p:cNvPr id="15" name="Grupa 71"/>
          <p:cNvGrpSpPr/>
          <p:nvPr/>
        </p:nvGrpSpPr>
        <p:grpSpPr>
          <a:xfrm>
            <a:off x="1135777" y="1533978"/>
            <a:ext cx="1985389" cy="809587"/>
            <a:chOff x="-1608366" y="-910172"/>
            <a:chExt cx="2307772" cy="2013738"/>
          </a:xfrm>
        </p:grpSpPr>
        <p:sp>
          <p:nvSpPr>
            <p:cNvPr id="73" name="Prostokąt 72"/>
            <p:cNvSpPr/>
            <p:nvPr/>
          </p:nvSpPr>
          <p:spPr>
            <a:xfrm>
              <a:off x="-1608366" y="-910172"/>
              <a:ext cx="2307772" cy="201373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pl-PL" sz="1200"/>
            </a:p>
          </p:txBody>
        </p:sp>
        <p:sp>
          <p:nvSpPr>
            <p:cNvPr id="74" name="pole tekstowe 73"/>
            <p:cNvSpPr txBox="1"/>
            <p:nvPr/>
          </p:nvSpPr>
          <p:spPr>
            <a:xfrm>
              <a:off x="-1608366" y="-729399"/>
              <a:ext cx="2057398" cy="1533301"/>
            </a:xfrm>
            <a:prstGeom prst="rect">
              <a:avLst/>
            </a:prstGeom>
            <a:noFill/>
          </p:spPr>
          <p:txBody>
            <a:bodyPr wrap="square" rtlCol="0">
              <a:spAutoFit/>
            </a:bodyPr>
            <a:lstStyle/>
            <a:p>
              <a:r>
                <a:rPr lang="pl-PL" sz="1200" dirty="0"/>
                <a:t>Objęcie nadzorem przez stację sanitarno-epidemiologiczną.</a:t>
              </a:r>
            </a:p>
          </p:txBody>
        </p:sp>
      </p:grpSp>
      <p:grpSp>
        <p:nvGrpSpPr>
          <p:cNvPr id="16" name="Grupa 74"/>
          <p:cNvGrpSpPr/>
          <p:nvPr/>
        </p:nvGrpSpPr>
        <p:grpSpPr>
          <a:xfrm>
            <a:off x="5570499" y="2493458"/>
            <a:ext cx="2107223" cy="1724025"/>
            <a:chOff x="1915886" y="783772"/>
            <a:chExt cx="1280160" cy="1268730"/>
          </a:xfrm>
        </p:grpSpPr>
        <p:sp>
          <p:nvSpPr>
            <p:cNvPr id="76" name="Romb 75"/>
            <p:cNvSpPr/>
            <p:nvPr/>
          </p:nvSpPr>
          <p:spPr>
            <a:xfrm>
              <a:off x="1915886" y="783772"/>
              <a:ext cx="1280160" cy="1268730"/>
            </a:xfrm>
            <a:prstGeom prst="diamond">
              <a:avLst/>
            </a:prstGeom>
            <a:noFill/>
            <a:ln w="12700">
              <a:solidFill>
                <a:srgbClr val="41719C"/>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pl-PL" sz="1200"/>
            </a:p>
          </p:txBody>
        </p:sp>
        <p:sp>
          <p:nvSpPr>
            <p:cNvPr id="78" name="pole tekstowe 77"/>
            <p:cNvSpPr txBox="1"/>
            <p:nvPr/>
          </p:nvSpPr>
          <p:spPr>
            <a:xfrm>
              <a:off x="1975807" y="1190327"/>
              <a:ext cx="1158342" cy="475642"/>
            </a:xfrm>
            <a:prstGeom prst="rect">
              <a:avLst/>
            </a:prstGeom>
            <a:noFill/>
            <a:ln w="12700">
              <a:noFill/>
            </a:ln>
          </p:spPr>
          <p:txBody>
            <a:bodyPr wrap="square" rtlCol="0">
              <a:spAutoFit/>
            </a:bodyPr>
            <a:lstStyle/>
            <a:p>
              <a:pPr algn="ctr"/>
              <a:r>
                <a:rPr lang="pl-PL" sz="1200" dirty="0"/>
                <a:t>Ocena medyczna osoby </a:t>
              </a:r>
            </a:p>
            <a:p>
              <a:pPr algn="ctr"/>
              <a:r>
                <a:rPr lang="pl-PL" sz="1200" dirty="0"/>
                <a:t>z objawami w izbie przyjęć Szpitala Zakaźnego</a:t>
              </a:r>
            </a:p>
          </p:txBody>
        </p:sp>
      </p:grpSp>
      <p:cxnSp>
        <p:nvCxnSpPr>
          <p:cNvPr id="80" name="Łącznik prosty ze strzałką 79"/>
          <p:cNvCxnSpPr>
            <a:stCxn id="8" idx="3"/>
            <a:endCxn id="87" idx="0"/>
          </p:cNvCxnSpPr>
          <p:nvPr/>
        </p:nvCxnSpPr>
        <p:spPr>
          <a:xfrm>
            <a:off x="4746641" y="710542"/>
            <a:ext cx="512748" cy="65704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86" name="Łącznik prosty 85"/>
          <p:cNvCxnSpPr/>
          <p:nvPr/>
        </p:nvCxnSpPr>
        <p:spPr>
          <a:xfrm flipV="1">
            <a:off x="1260685" y="3953649"/>
            <a:ext cx="2436005" cy="21909"/>
          </a:xfrm>
          <a:prstGeom prst="line">
            <a:avLst/>
          </a:prstGeom>
        </p:spPr>
        <p:style>
          <a:lnRef idx="1">
            <a:schemeClr val="accent1"/>
          </a:lnRef>
          <a:fillRef idx="0">
            <a:schemeClr val="accent1"/>
          </a:fillRef>
          <a:effectRef idx="0">
            <a:schemeClr val="accent1"/>
          </a:effectRef>
          <a:fontRef idx="minor">
            <a:schemeClr val="tx1"/>
          </a:fontRef>
        </p:style>
      </p:cxnSp>
      <p:cxnSp>
        <p:nvCxnSpPr>
          <p:cNvPr id="90" name="Łącznik prosty ze strzałką 89"/>
          <p:cNvCxnSpPr>
            <a:stCxn id="41" idx="2"/>
            <a:endCxn id="173" idx="0"/>
          </p:cNvCxnSpPr>
          <p:nvPr/>
        </p:nvCxnSpPr>
        <p:spPr>
          <a:xfrm flipH="1">
            <a:off x="2337008" y="5369869"/>
            <a:ext cx="1360129" cy="39369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07" name="Pole tekstowe 3"/>
          <p:cNvSpPr txBox="1"/>
          <p:nvPr/>
        </p:nvSpPr>
        <p:spPr>
          <a:xfrm rot="2503462">
            <a:off x="7322318" y="5675904"/>
            <a:ext cx="2845658" cy="533400"/>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r>
              <a:rPr lang="pl-PL" sz="1100" i="1" dirty="0">
                <a:ea typeface="Calibri" panose="020F0502020204030204" pitchFamily="34" charset="0"/>
                <a:cs typeface="Times New Roman" panose="02020603050405020304" pitchFamily="18" charset="0"/>
              </a:rPr>
              <a:t>Nie poddano hospitalizacji lub hospitalizacja ≤14 dni od narażenia/powrotu</a:t>
            </a:r>
          </a:p>
          <a:p>
            <a:pPr>
              <a:lnSpc>
                <a:spcPct val="107000"/>
              </a:lnSpc>
              <a:spcAft>
                <a:spcPts val="800"/>
              </a:spcAft>
            </a:pPr>
            <a:endParaRPr lang="pl-PL" sz="1100" i="1" dirty="0">
              <a:ea typeface="Calibri" panose="020F0502020204030204" pitchFamily="34" charset="0"/>
              <a:cs typeface="Times New Roman" panose="02020603050405020304" pitchFamily="18" charset="0"/>
            </a:endParaRPr>
          </a:p>
        </p:txBody>
      </p:sp>
      <p:sp>
        <p:nvSpPr>
          <p:cNvPr id="68" name="Prostokąt 67"/>
          <p:cNvSpPr/>
          <p:nvPr/>
        </p:nvSpPr>
        <p:spPr>
          <a:xfrm>
            <a:off x="8447713" y="211039"/>
            <a:ext cx="3578141" cy="992994"/>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pl-PL" sz="1200"/>
          </a:p>
        </p:txBody>
      </p:sp>
      <p:sp>
        <p:nvSpPr>
          <p:cNvPr id="82" name="Prostokąt 81"/>
          <p:cNvSpPr/>
          <p:nvPr/>
        </p:nvSpPr>
        <p:spPr>
          <a:xfrm>
            <a:off x="8648686" y="294012"/>
            <a:ext cx="2895601" cy="830997"/>
          </a:xfrm>
          <a:prstGeom prst="rect">
            <a:avLst/>
          </a:prstGeom>
        </p:spPr>
        <p:txBody>
          <a:bodyPr wrap="square">
            <a:spAutoFit/>
          </a:bodyPr>
          <a:lstStyle/>
          <a:p>
            <a:r>
              <a:rPr lang="pl-PL" sz="1200" dirty="0"/>
              <a:t>Osoba, która w okresie ostatnich 14 dni:</a:t>
            </a:r>
          </a:p>
          <a:p>
            <a:r>
              <a:rPr lang="pl-PL" sz="1200" dirty="0"/>
              <a:t>- przebywała na obszarze transmisji rozpowszechnionej, lokalnej lub  transmisji o niskim rozpowszechnieniu wirusa (1)</a:t>
            </a:r>
          </a:p>
        </p:txBody>
      </p:sp>
      <p:cxnSp>
        <p:nvCxnSpPr>
          <p:cNvPr id="97" name="Łącznik prosty ze strzałką 96"/>
          <p:cNvCxnSpPr>
            <a:stCxn id="83" idx="3"/>
            <a:endCxn id="114" idx="1"/>
          </p:cNvCxnSpPr>
          <p:nvPr/>
        </p:nvCxnSpPr>
        <p:spPr>
          <a:xfrm>
            <a:off x="9221845" y="1967712"/>
            <a:ext cx="1055630" cy="1350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98" name="Łącznik prosty ze strzałką 97"/>
          <p:cNvCxnSpPr>
            <a:stCxn id="68" idx="1"/>
            <a:endCxn id="83" idx="0"/>
          </p:cNvCxnSpPr>
          <p:nvPr/>
        </p:nvCxnSpPr>
        <p:spPr>
          <a:xfrm flipH="1">
            <a:off x="8288395" y="707536"/>
            <a:ext cx="159318" cy="69114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06" name="Pole tekstowe 2"/>
          <p:cNvSpPr txBox="1"/>
          <p:nvPr/>
        </p:nvSpPr>
        <p:spPr>
          <a:xfrm>
            <a:off x="7033259" y="2259848"/>
            <a:ext cx="600651" cy="221024"/>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07000"/>
              </a:lnSpc>
              <a:spcAft>
                <a:spcPts val="800"/>
              </a:spcAft>
            </a:pPr>
            <a:r>
              <a:rPr lang="pl-PL" sz="1100" i="1" dirty="0">
                <a:ea typeface="Calibri" panose="020F0502020204030204" pitchFamily="34" charset="0"/>
                <a:cs typeface="Times New Roman" panose="02020603050405020304" pitchFamily="18" charset="0"/>
              </a:rPr>
              <a:t>Tak (2)</a:t>
            </a:r>
          </a:p>
        </p:txBody>
      </p:sp>
      <p:grpSp>
        <p:nvGrpSpPr>
          <p:cNvPr id="18" name="Grupa 112"/>
          <p:cNvGrpSpPr/>
          <p:nvPr/>
        </p:nvGrpSpPr>
        <p:grpSpPr>
          <a:xfrm>
            <a:off x="10277475" y="1569649"/>
            <a:ext cx="1695218" cy="823128"/>
            <a:chOff x="-1936259" y="-631372"/>
            <a:chExt cx="2572851" cy="1872343"/>
          </a:xfrm>
        </p:grpSpPr>
        <p:sp>
          <p:nvSpPr>
            <p:cNvPr id="114" name="Prostokąt 113"/>
            <p:cNvSpPr/>
            <p:nvPr/>
          </p:nvSpPr>
          <p:spPr>
            <a:xfrm>
              <a:off x="-1936259" y="-631372"/>
              <a:ext cx="2510479" cy="187234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pl-PL" sz="1200"/>
            </a:p>
          </p:txBody>
        </p:sp>
        <p:sp>
          <p:nvSpPr>
            <p:cNvPr id="115" name="pole tekstowe 114"/>
            <p:cNvSpPr txBox="1"/>
            <p:nvPr/>
          </p:nvSpPr>
          <p:spPr>
            <a:xfrm>
              <a:off x="-1811515" y="-277120"/>
              <a:ext cx="2448107" cy="1470189"/>
            </a:xfrm>
            <a:prstGeom prst="rect">
              <a:avLst/>
            </a:prstGeom>
            <a:noFill/>
          </p:spPr>
          <p:txBody>
            <a:bodyPr wrap="square" rtlCol="0">
              <a:spAutoFit/>
            </a:bodyPr>
            <a:lstStyle/>
            <a:p>
              <a:r>
                <a:rPr lang="pl-PL" sz="1200" dirty="0"/>
                <a:t>Samokontrola przez  14 dni od powrotu (3)</a:t>
              </a:r>
            </a:p>
          </p:txBody>
        </p:sp>
      </p:grpSp>
      <p:sp>
        <p:nvSpPr>
          <p:cNvPr id="121" name="Pole tekstowe 3"/>
          <p:cNvSpPr txBox="1"/>
          <p:nvPr/>
        </p:nvSpPr>
        <p:spPr>
          <a:xfrm>
            <a:off x="3617258" y="1701089"/>
            <a:ext cx="468195" cy="273373"/>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07000"/>
              </a:lnSpc>
              <a:spcAft>
                <a:spcPts val="800"/>
              </a:spcAft>
            </a:pPr>
            <a:r>
              <a:rPr lang="pl-PL" sz="1100" i="1" dirty="0">
                <a:ea typeface="Calibri" panose="020F0502020204030204" pitchFamily="34" charset="0"/>
                <a:cs typeface="Times New Roman" panose="02020603050405020304" pitchFamily="18" charset="0"/>
              </a:rPr>
              <a:t>Nie</a:t>
            </a:r>
          </a:p>
        </p:txBody>
      </p:sp>
      <p:cxnSp>
        <p:nvCxnSpPr>
          <p:cNvPr id="144" name="Łącznik prosty ze strzałką 143"/>
          <p:cNvCxnSpPr>
            <a:stCxn id="73" idx="2"/>
            <a:endCxn id="154" idx="0"/>
          </p:cNvCxnSpPr>
          <p:nvPr/>
        </p:nvCxnSpPr>
        <p:spPr>
          <a:xfrm flipH="1">
            <a:off x="2117935" y="2343565"/>
            <a:ext cx="10537" cy="83555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58" name="Pole tekstowe 2"/>
          <p:cNvSpPr txBox="1"/>
          <p:nvPr/>
        </p:nvSpPr>
        <p:spPr>
          <a:xfrm>
            <a:off x="8258161" y="3115852"/>
            <a:ext cx="651656" cy="260215"/>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07000"/>
              </a:lnSpc>
              <a:spcAft>
                <a:spcPts val="800"/>
              </a:spcAft>
            </a:pPr>
            <a:r>
              <a:rPr lang="pl-PL" sz="1100" i="1" dirty="0">
                <a:ea typeface="Calibri" panose="020F0502020204030204" pitchFamily="34" charset="0"/>
                <a:cs typeface="Times New Roman" panose="02020603050405020304" pitchFamily="18" charset="0"/>
              </a:rPr>
              <a:t>Tak (2)</a:t>
            </a:r>
          </a:p>
        </p:txBody>
      </p:sp>
      <p:grpSp>
        <p:nvGrpSpPr>
          <p:cNvPr id="19" name="Grupa 161"/>
          <p:cNvGrpSpPr/>
          <p:nvPr/>
        </p:nvGrpSpPr>
        <p:grpSpPr>
          <a:xfrm>
            <a:off x="1471637" y="7800324"/>
            <a:ext cx="1788374" cy="749754"/>
            <a:chOff x="-1684387" y="-657340"/>
            <a:chExt cx="2307772" cy="2043893"/>
          </a:xfrm>
          <a:solidFill>
            <a:schemeClr val="accent6">
              <a:lumMod val="40000"/>
              <a:lumOff val="60000"/>
            </a:schemeClr>
          </a:solidFill>
        </p:grpSpPr>
        <p:sp>
          <p:nvSpPr>
            <p:cNvPr id="163" name="Prostokąt 162"/>
            <p:cNvSpPr/>
            <p:nvPr/>
          </p:nvSpPr>
          <p:spPr>
            <a:xfrm>
              <a:off x="-1684387" y="-657340"/>
              <a:ext cx="2307772" cy="2043893"/>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pl-PL" sz="1200"/>
            </a:p>
          </p:txBody>
        </p:sp>
        <p:sp>
          <p:nvSpPr>
            <p:cNvPr id="164" name="pole tekstowe 163"/>
            <p:cNvSpPr txBox="1"/>
            <p:nvPr/>
          </p:nvSpPr>
          <p:spPr>
            <a:xfrm>
              <a:off x="-1599465" y="-600182"/>
              <a:ext cx="2057401" cy="1761953"/>
            </a:xfrm>
            <a:prstGeom prst="rect">
              <a:avLst/>
            </a:prstGeom>
            <a:grpFill/>
          </p:spPr>
          <p:txBody>
            <a:bodyPr wrap="square" rtlCol="0">
              <a:spAutoFit/>
            </a:bodyPr>
            <a:lstStyle/>
            <a:p>
              <a:r>
                <a:rPr lang="pl-PL" sz="1200" dirty="0"/>
                <a:t>Zakończenie nadzoru przez stację sanitarno-epidemiologiczną</a:t>
              </a:r>
            </a:p>
          </p:txBody>
        </p:sp>
      </p:grpSp>
      <p:grpSp>
        <p:nvGrpSpPr>
          <p:cNvPr id="20" name="Grupa 171"/>
          <p:cNvGrpSpPr/>
          <p:nvPr/>
        </p:nvGrpSpPr>
        <p:grpSpPr>
          <a:xfrm>
            <a:off x="1374983" y="5763559"/>
            <a:ext cx="1924050" cy="1014241"/>
            <a:chOff x="1915886" y="783772"/>
            <a:chExt cx="1280160" cy="1268730"/>
          </a:xfrm>
        </p:grpSpPr>
        <p:sp>
          <p:nvSpPr>
            <p:cNvPr id="173" name="Romb 172"/>
            <p:cNvSpPr/>
            <p:nvPr/>
          </p:nvSpPr>
          <p:spPr>
            <a:xfrm>
              <a:off x="1915886" y="783772"/>
              <a:ext cx="1280160" cy="1268730"/>
            </a:xfrm>
            <a:prstGeom prst="diamond">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pl-PL" sz="1200"/>
            </a:p>
          </p:txBody>
        </p:sp>
        <p:sp>
          <p:nvSpPr>
            <p:cNvPr id="174" name="pole tekstowe 173"/>
            <p:cNvSpPr txBox="1"/>
            <p:nvPr/>
          </p:nvSpPr>
          <p:spPr>
            <a:xfrm>
              <a:off x="1995968" y="1086295"/>
              <a:ext cx="1158342" cy="519753"/>
            </a:xfrm>
            <a:prstGeom prst="rect">
              <a:avLst/>
            </a:prstGeom>
            <a:noFill/>
          </p:spPr>
          <p:txBody>
            <a:bodyPr wrap="square" rtlCol="0">
              <a:spAutoFit/>
            </a:bodyPr>
            <a:lstStyle/>
            <a:p>
              <a:pPr algn="ctr"/>
              <a:r>
                <a:rPr lang="pl-PL" sz="1050" dirty="0"/>
                <a:t>Wystąpienie objawów </a:t>
              </a:r>
            </a:p>
            <a:p>
              <a:pPr algn="ctr"/>
              <a:r>
                <a:rPr lang="pl-PL" sz="1050" dirty="0"/>
                <a:t>w ciągu 14 dni od powrotu</a:t>
              </a:r>
            </a:p>
          </p:txBody>
        </p:sp>
      </p:grpSp>
      <p:sp>
        <p:nvSpPr>
          <p:cNvPr id="180" name="Pole tekstowe 3"/>
          <p:cNvSpPr txBox="1"/>
          <p:nvPr/>
        </p:nvSpPr>
        <p:spPr>
          <a:xfrm>
            <a:off x="2317091" y="7312350"/>
            <a:ext cx="400050" cy="228600"/>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07000"/>
              </a:lnSpc>
              <a:spcAft>
                <a:spcPts val="800"/>
              </a:spcAft>
            </a:pPr>
            <a:r>
              <a:rPr lang="pl-PL" sz="1100" dirty="0">
                <a:ea typeface="Calibri" panose="020F0502020204030204" pitchFamily="34" charset="0"/>
                <a:cs typeface="Times New Roman" panose="02020603050405020304" pitchFamily="18" charset="0"/>
              </a:rPr>
              <a:t>Nie</a:t>
            </a:r>
          </a:p>
        </p:txBody>
      </p:sp>
      <p:cxnSp>
        <p:nvCxnSpPr>
          <p:cNvPr id="181" name="Łącznik prosty ze strzałką 180"/>
          <p:cNvCxnSpPr>
            <a:endCxn id="76" idx="1"/>
          </p:cNvCxnSpPr>
          <p:nvPr/>
        </p:nvCxnSpPr>
        <p:spPr>
          <a:xfrm flipH="1" flipV="1">
            <a:off x="5570499" y="3355471"/>
            <a:ext cx="15012" cy="294186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85" name="Łącznik prosty 184"/>
          <p:cNvCxnSpPr>
            <a:stCxn id="173" idx="3"/>
          </p:cNvCxnSpPr>
          <p:nvPr/>
        </p:nvCxnSpPr>
        <p:spPr>
          <a:xfrm>
            <a:off x="3299033" y="6270680"/>
            <a:ext cx="2310260" cy="26658"/>
          </a:xfrm>
          <a:prstGeom prst="line">
            <a:avLst/>
          </a:prstGeom>
        </p:spPr>
        <p:style>
          <a:lnRef idx="1">
            <a:schemeClr val="accent1"/>
          </a:lnRef>
          <a:fillRef idx="0">
            <a:schemeClr val="accent1"/>
          </a:fillRef>
          <a:effectRef idx="0">
            <a:schemeClr val="accent1"/>
          </a:effectRef>
          <a:fontRef idx="minor">
            <a:schemeClr val="tx1"/>
          </a:fontRef>
        </p:style>
      </p:cxnSp>
      <p:sp>
        <p:nvSpPr>
          <p:cNvPr id="187" name="Pole tekstowe 2"/>
          <p:cNvSpPr txBox="1"/>
          <p:nvPr/>
        </p:nvSpPr>
        <p:spPr>
          <a:xfrm>
            <a:off x="5218768" y="5920609"/>
            <a:ext cx="390525" cy="228600"/>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07000"/>
              </a:lnSpc>
              <a:spcAft>
                <a:spcPts val="800"/>
              </a:spcAft>
            </a:pPr>
            <a:r>
              <a:rPr lang="pl-PL" sz="1100" i="1" dirty="0">
                <a:ea typeface="Calibri" panose="020F0502020204030204" pitchFamily="34" charset="0"/>
                <a:cs typeface="Times New Roman" panose="02020603050405020304" pitchFamily="18" charset="0"/>
              </a:rPr>
              <a:t>Tak</a:t>
            </a:r>
          </a:p>
        </p:txBody>
      </p:sp>
      <p:sp>
        <p:nvSpPr>
          <p:cNvPr id="218" name="Pole tekstowe 2"/>
          <p:cNvSpPr txBox="1"/>
          <p:nvPr/>
        </p:nvSpPr>
        <p:spPr>
          <a:xfrm>
            <a:off x="7033259" y="3979867"/>
            <a:ext cx="1498168" cy="364205"/>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07000"/>
              </a:lnSpc>
              <a:spcAft>
                <a:spcPts val="800"/>
              </a:spcAft>
            </a:pPr>
            <a:r>
              <a:rPr lang="pl-PL" sz="1100" i="1" dirty="0">
                <a:ea typeface="Calibri" panose="020F0502020204030204" pitchFamily="34" charset="0"/>
                <a:cs typeface="Times New Roman" panose="02020603050405020304" pitchFamily="18" charset="0"/>
              </a:rPr>
              <a:t>Przyjęcie do szpitala</a:t>
            </a:r>
          </a:p>
        </p:txBody>
      </p:sp>
      <p:cxnSp>
        <p:nvCxnSpPr>
          <p:cNvPr id="236" name="Łącznik prosty ze strzałką 235"/>
          <p:cNvCxnSpPr>
            <a:stCxn id="87" idx="1"/>
            <a:endCxn id="73" idx="3"/>
          </p:cNvCxnSpPr>
          <p:nvPr/>
        </p:nvCxnSpPr>
        <p:spPr>
          <a:xfrm flipH="1">
            <a:off x="3121166" y="1936618"/>
            <a:ext cx="1204773" cy="215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nvGrpSpPr>
          <p:cNvPr id="81" name="Grupa 9"/>
          <p:cNvGrpSpPr/>
          <p:nvPr/>
        </p:nvGrpSpPr>
        <p:grpSpPr>
          <a:xfrm>
            <a:off x="7354945" y="1398679"/>
            <a:ext cx="1866900" cy="1138066"/>
            <a:chOff x="1915886" y="783772"/>
            <a:chExt cx="1280160" cy="1268730"/>
          </a:xfrm>
        </p:grpSpPr>
        <p:sp>
          <p:nvSpPr>
            <p:cNvPr id="83" name="Romb 82"/>
            <p:cNvSpPr/>
            <p:nvPr/>
          </p:nvSpPr>
          <p:spPr>
            <a:xfrm>
              <a:off x="1915886" y="783772"/>
              <a:ext cx="1280160" cy="1268730"/>
            </a:xfrm>
            <a:prstGeom prst="diamond">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pl-PL" sz="1200"/>
            </a:p>
          </p:txBody>
        </p:sp>
        <p:sp>
          <p:nvSpPr>
            <p:cNvPr id="84" name="pole tekstowe 83"/>
            <p:cNvSpPr txBox="1"/>
            <p:nvPr/>
          </p:nvSpPr>
          <p:spPr>
            <a:xfrm>
              <a:off x="1988893" y="1182770"/>
              <a:ext cx="1158342" cy="514670"/>
            </a:xfrm>
            <a:prstGeom prst="rect">
              <a:avLst/>
            </a:prstGeom>
            <a:noFill/>
          </p:spPr>
          <p:txBody>
            <a:bodyPr wrap="square" rtlCol="0">
              <a:spAutoFit/>
            </a:bodyPr>
            <a:lstStyle/>
            <a:p>
              <a:pPr algn="ctr"/>
              <a:r>
                <a:rPr lang="pl-PL" sz="1200" dirty="0"/>
                <a:t>Czy u osoby występują objawy (2, 4)?</a:t>
              </a:r>
            </a:p>
          </p:txBody>
        </p:sp>
      </p:grpSp>
      <p:grpSp>
        <p:nvGrpSpPr>
          <p:cNvPr id="85" name="Grupa 9"/>
          <p:cNvGrpSpPr/>
          <p:nvPr/>
        </p:nvGrpSpPr>
        <p:grpSpPr>
          <a:xfrm>
            <a:off x="4325939" y="1367585"/>
            <a:ext cx="1866900" cy="1138066"/>
            <a:chOff x="1915886" y="783772"/>
            <a:chExt cx="1280160" cy="1268730"/>
          </a:xfrm>
        </p:grpSpPr>
        <p:sp>
          <p:nvSpPr>
            <p:cNvPr id="87" name="Romb 86"/>
            <p:cNvSpPr/>
            <p:nvPr/>
          </p:nvSpPr>
          <p:spPr>
            <a:xfrm>
              <a:off x="1915886" y="783772"/>
              <a:ext cx="1280160" cy="1268730"/>
            </a:xfrm>
            <a:prstGeom prst="diamond">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pl-PL" sz="1200"/>
            </a:p>
          </p:txBody>
        </p:sp>
        <p:sp>
          <p:nvSpPr>
            <p:cNvPr id="88" name="pole tekstowe 87"/>
            <p:cNvSpPr txBox="1"/>
            <p:nvPr/>
          </p:nvSpPr>
          <p:spPr>
            <a:xfrm>
              <a:off x="1988893" y="1182770"/>
              <a:ext cx="1158342" cy="514670"/>
            </a:xfrm>
            <a:prstGeom prst="rect">
              <a:avLst/>
            </a:prstGeom>
            <a:noFill/>
          </p:spPr>
          <p:txBody>
            <a:bodyPr wrap="square" rtlCol="0">
              <a:spAutoFit/>
            </a:bodyPr>
            <a:lstStyle/>
            <a:p>
              <a:pPr algn="ctr"/>
              <a:r>
                <a:rPr lang="pl-PL" sz="1200" dirty="0"/>
                <a:t>Czy u osoby występują objawy (2)?</a:t>
              </a:r>
            </a:p>
          </p:txBody>
        </p:sp>
      </p:grpSp>
      <p:cxnSp>
        <p:nvCxnSpPr>
          <p:cNvPr id="89" name="Łącznik prosty ze strzałką 88"/>
          <p:cNvCxnSpPr>
            <a:stCxn id="87" idx="2"/>
            <a:endCxn id="76" idx="0"/>
          </p:cNvCxnSpPr>
          <p:nvPr/>
        </p:nvCxnSpPr>
        <p:spPr>
          <a:xfrm flipV="1">
            <a:off x="5259389" y="2493458"/>
            <a:ext cx="1364722" cy="1219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91" name="Pole tekstowe 2"/>
          <p:cNvSpPr txBox="1"/>
          <p:nvPr/>
        </p:nvSpPr>
        <p:spPr>
          <a:xfrm>
            <a:off x="5875969" y="2286501"/>
            <a:ext cx="390525" cy="228600"/>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07000"/>
              </a:lnSpc>
              <a:spcAft>
                <a:spcPts val="800"/>
              </a:spcAft>
            </a:pPr>
            <a:r>
              <a:rPr lang="pl-PL" sz="1100" i="1" dirty="0">
                <a:ea typeface="Calibri" panose="020F0502020204030204" pitchFamily="34" charset="0"/>
                <a:cs typeface="Times New Roman" panose="02020603050405020304" pitchFamily="18" charset="0"/>
              </a:rPr>
              <a:t>Tak</a:t>
            </a:r>
          </a:p>
        </p:txBody>
      </p:sp>
      <p:sp>
        <p:nvSpPr>
          <p:cNvPr id="94" name="Pole tekstowe 3"/>
          <p:cNvSpPr txBox="1"/>
          <p:nvPr/>
        </p:nvSpPr>
        <p:spPr>
          <a:xfrm>
            <a:off x="9540537" y="1720920"/>
            <a:ext cx="468195" cy="273373"/>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07000"/>
              </a:lnSpc>
              <a:spcAft>
                <a:spcPts val="800"/>
              </a:spcAft>
            </a:pPr>
            <a:r>
              <a:rPr lang="pl-PL" sz="1100" i="1" dirty="0">
                <a:ea typeface="Calibri" panose="020F0502020204030204" pitchFamily="34" charset="0"/>
                <a:cs typeface="Times New Roman" panose="02020603050405020304" pitchFamily="18" charset="0"/>
              </a:rPr>
              <a:t>Nie</a:t>
            </a:r>
          </a:p>
        </p:txBody>
      </p:sp>
      <p:grpSp>
        <p:nvGrpSpPr>
          <p:cNvPr id="104" name="Grupa 25"/>
          <p:cNvGrpSpPr/>
          <p:nvPr/>
        </p:nvGrpSpPr>
        <p:grpSpPr>
          <a:xfrm>
            <a:off x="8447712" y="7408046"/>
            <a:ext cx="3453799" cy="1448044"/>
            <a:chOff x="-1743501" y="-450096"/>
            <a:chExt cx="2307772" cy="4505999"/>
          </a:xfrm>
        </p:grpSpPr>
        <p:sp>
          <p:nvSpPr>
            <p:cNvPr id="105" name="Prostokąt 104"/>
            <p:cNvSpPr/>
            <p:nvPr/>
          </p:nvSpPr>
          <p:spPr>
            <a:xfrm>
              <a:off x="-1743501" y="-450096"/>
              <a:ext cx="2307772" cy="443982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pl-PL" sz="1200"/>
            </a:p>
          </p:txBody>
        </p:sp>
        <p:sp>
          <p:nvSpPr>
            <p:cNvPr id="107" name="pole tekstowe 106"/>
            <p:cNvSpPr txBox="1"/>
            <p:nvPr/>
          </p:nvSpPr>
          <p:spPr>
            <a:xfrm>
              <a:off x="-1588468" y="-367875"/>
              <a:ext cx="2057399" cy="4423778"/>
            </a:xfrm>
            <a:prstGeom prst="rect">
              <a:avLst/>
            </a:prstGeom>
            <a:noFill/>
          </p:spPr>
          <p:txBody>
            <a:bodyPr wrap="square" rtlCol="0">
              <a:spAutoFit/>
            </a:bodyPr>
            <a:lstStyle/>
            <a:p>
              <a:r>
                <a:rPr lang="pl-PL" sz="1200" dirty="0"/>
                <a:t>Nadzór przez stację sanitarno-epidemiologiczną</a:t>
              </a:r>
            </a:p>
            <a:p>
              <a:endParaRPr lang="pl-PL" sz="1200" dirty="0"/>
            </a:p>
            <a:p>
              <a:r>
                <a:rPr lang="pl-PL" sz="1200" dirty="0"/>
                <a:t>Ograniczenie aktywności społeczno-zawodowej osoby (</a:t>
              </a:r>
              <a:r>
                <a:rPr lang="pl-PL" sz="1200" dirty="0" err="1"/>
                <a:t>eZLA</a:t>
              </a:r>
              <a:r>
                <a:rPr lang="pl-PL" sz="1200" dirty="0"/>
                <a:t>) do wyzdrowienia, ale nie mniej niż do upłynięcia 14 dni od narażenia + samokontrola stanu zdrowia</a:t>
              </a:r>
            </a:p>
          </p:txBody>
        </p:sp>
      </p:grpSp>
      <p:cxnSp>
        <p:nvCxnSpPr>
          <p:cNvPr id="108" name="Łącznik prosty ze strzałką 107"/>
          <p:cNvCxnSpPr>
            <a:stCxn id="76" idx="2"/>
            <a:endCxn id="105" idx="0"/>
          </p:cNvCxnSpPr>
          <p:nvPr/>
        </p:nvCxnSpPr>
        <p:spPr>
          <a:xfrm>
            <a:off x="6624111" y="4217483"/>
            <a:ext cx="3550501" cy="319056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3" name="Łącznik prosty ze strzałką 112"/>
          <p:cNvCxnSpPr>
            <a:stCxn id="117" idx="0"/>
            <a:endCxn id="76" idx="2"/>
          </p:cNvCxnSpPr>
          <p:nvPr/>
        </p:nvCxnSpPr>
        <p:spPr>
          <a:xfrm flipH="1" flipV="1">
            <a:off x="6624111" y="4217483"/>
            <a:ext cx="91586" cy="339598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nvGrpSpPr>
          <p:cNvPr id="116" name="Grupa 171"/>
          <p:cNvGrpSpPr/>
          <p:nvPr/>
        </p:nvGrpSpPr>
        <p:grpSpPr>
          <a:xfrm>
            <a:off x="5753672" y="7613464"/>
            <a:ext cx="1924050" cy="1014241"/>
            <a:chOff x="1915886" y="783772"/>
            <a:chExt cx="1280160" cy="1268730"/>
          </a:xfrm>
        </p:grpSpPr>
        <p:sp>
          <p:nvSpPr>
            <p:cNvPr id="117" name="Romb 116"/>
            <p:cNvSpPr/>
            <p:nvPr/>
          </p:nvSpPr>
          <p:spPr>
            <a:xfrm>
              <a:off x="1915886" y="783772"/>
              <a:ext cx="1280160" cy="1268730"/>
            </a:xfrm>
            <a:prstGeom prst="diamond">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pl-PL" sz="1200"/>
            </a:p>
          </p:txBody>
        </p:sp>
        <p:sp>
          <p:nvSpPr>
            <p:cNvPr id="119" name="pole tekstowe 118"/>
            <p:cNvSpPr txBox="1"/>
            <p:nvPr/>
          </p:nvSpPr>
          <p:spPr>
            <a:xfrm>
              <a:off x="1988893" y="1182770"/>
              <a:ext cx="1158342" cy="577504"/>
            </a:xfrm>
            <a:prstGeom prst="rect">
              <a:avLst/>
            </a:prstGeom>
            <a:noFill/>
          </p:spPr>
          <p:txBody>
            <a:bodyPr wrap="square" rtlCol="0">
              <a:spAutoFit/>
            </a:bodyPr>
            <a:lstStyle/>
            <a:p>
              <a:pPr algn="ctr"/>
              <a:r>
                <a:rPr lang="pl-PL" sz="1200" dirty="0"/>
                <a:t>Nawrót lub nasilenie objawów</a:t>
              </a:r>
            </a:p>
          </p:txBody>
        </p:sp>
      </p:grpSp>
      <p:cxnSp>
        <p:nvCxnSpPr>
          <p:cNvPr id="122" name="Łącznik prosty ze strzałką 121"/>
          <p:cNvCxnSpPr>
            <a:stCxn id="105" idx="1"/>
            <a:endCxn id="117" idx="3"/>
          </p:cNvCxnSpPr>
          <p:nvPr/>
        </p:nvCxnSpPr>
        <p:spPr>
          <a:xfrm flipH="1" flipV="1">
            <a:off x="7677722" y="8120585"/>
            <a:ext cx="769990" cy="85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28" name="Łącznik prosty ze strzałką 127"/>
          <p:cNvCxnSpPr>
            <a:stCxn id="117" idx="1"/>
            <a:endCxn id="163" idx="3"/>
          </p:cNvCxnSpPr>
          <p:nvPr/>
        </p:nvCxnSpPr>
        <p:spPr>
          <a:xfrm flipH="1">
            <a:off x="3260011" y="8120585"/>
            <a:ext cx="2493661" cy="5461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31" name="Pole tekstowe 3"/>
          <p:cNvSpPr txBox="1"/>
          <p:nvPr/>
        </p:nvSpPr>
        <p:spPr>
          <a:xfrm>
            <a:off x="3985959" y="7913417"/>
            <a:ext cx="468195" cy="273373"/>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07000"/>
              </a:lnSpc>
              <a:spcAft>
                <a:spcPts val="800"/>
              </a:spcAft>
            </a:pPr>
            <a:r>
              <a:rPr lang="pl-PL" sz="1100" i="1" dirty="0">
                <a:ea typeface="Calibri" panose="020F0502020204030204" pitchFamily="34" charset="0"/>
                <a:cs typeface="Times New Roman" panose="02020603050405020304" pitchFamily="18" charset="0"/>
              </a:rPr>
              <a:t>Nie</a:t>
            </a:r>
          </a:p>
        </p:txBody>
      </p:sp>
      <p:sp>
        <p:nvSpPr>
          <p:cNvPr id="132" name="Pole tekstowe 2"/>
          <p:cNvSpPr txBox="1"/>
          <p:nvPr/>
        </p:nvSpPr>
        <p:spPr>
          <a:xfrm>
            <a:off x="6343185" y="5327243"/>
            <a:ext cx="390525" cy="228600"/>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07000"/>
              </a:lnSpc>
              <a:spcAft>
                <a:spcPts val="800"/>
              </a:spcAft>
            </a:pPr>
            <a:r>
              <a:rPr lang="pl-PL" sz="1100" i="1" dirty="0">
                <a:ea typeface="Calibri" panose="020F0502020204030204" pitchFamily="34" charset="0"/>
                <a:cs typeface="Times New Roman" panose="02020603050405020304" pitchFamily="18" charset="0"/>
              </a:rPr>
              <a:t>Tak</a:t>
            </a:r>
          </a:p>
        </p:txBody>
      </p:sp>
    </p:spTree>
    <p:extLst>
      <p:ext uri="{BB962C8B-B14F-4D97-AF65-F5344CB8AC3E}">
        <p14:creationId xmlns:p14="http://schemas.microsoft.com/office/powerpoint/2010/main" val="647448350"/>
      </p:ext>
    </p:extLst>
  </p:cSld>
  <p:clrMapOvr>
    <a:masterClrMapping/>
  </p:clrMapOvr>
</p:sld>
</file>

<file path=ppt/theme/theme1.xml><?xml version="1.0" encoding="utf-8"?>
<a:theme xmlns:a="http://schemas.openxmlformats.org/drawingml/2006/main" name="Motyw pakietu Office">
  <a:themeElements>
    <a:clrScheme name="Motyw pakietu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Motyw pakietu 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otyw pakietu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9287</TotalTime>
  <Words>433</Words>
  <Application>Microsoft Office PowerPoint</Application>
  <PresentationFormat>Niestandardowy</PresentationFormat>
  <Paragraphs>44</Paragraphs>
  <Slides>1</Slides>
  <Notes>0</Notes>
  <HiddenSlides>0</HiddenSlides>
  <MMClips>0</MMClips>
  <ScaleCrop>false</ScaleCrop>
  <HeadingPairs>
    <vt:vector size="6" baseType="variant">
      <vt:variant>
        <vt:lpstr>Używane czcionki</vt:lpstr>
      </vt:variant>
      <vt:variant>
        <vt:i4>3</vt:i4>
      </vt:variant>
      <vt:variant>
        <vt:lpstr>Motyw</vt:lpstr>
      </vt:variant>
      <vt:variant>
        <vt:i4>1</vt:i4>
      </vt:variant>
      <vt:variant>
        <vt:lpstr>Tytuły slajdów</vt:lpstr>
      </vt:variant>
      <vt:variant>
        <vt:i4>1</vt:i4>
      </vt:variant>
    </vt:vector>
  </HeadingPairs>
  <TitlesOfParts>
    <vt:vector size="5" baseType="lpstr">
      <vt:lpstr>Arial</vt:lpstr>
      <vt:lpstr>Calibri</vt:lpstr>
      <vt:lpstr>Calibri Light</vt:lpstr>
      <vt:lpstr>Motyw pakietu Office</vt:lpstr>
      <vt:lpstr>Prezentacja programu PowerPoint</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Prezentacja programu PowerPoint</dc:title>
  <dc:creator>Kitowska Wioleta</dc:creator>
  <cp:lastModifiedBy>Admin</cp:lastModifiedBy>
  <cp:revision>102</cp:revision>
  <cp:lastPrinted>2020-03-12T07:36:57Z</cp:lastPrinted>
  <dcterms:created xsi:type="dcterms:W3CDTF">2020-02-04T17:28:15Z</dcterms:created>
  <dcterms:modified xsi:type="dcterms:W3CDTF">2020-03-12T07:39:48Z</dcterms:modified>
</cp:coreProperties>
</file>